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0"/>
  </p:notesMasterIdLst>
  <p:handoutMasterIdLst>
    <p:handoutMasterId r:id="rId21"/>
  </p:handoutMasterIdLst>
  <p:sldIdLst>
    <p:sldId id="361" r:id="rId2"/>
    <p:sldId id="378" r:id="rId3"/>
    <p:sldId id="375" r:id="rId4"/>
    <p:sldId id="362" r:id="rId5"/>
    <p:sldId id="377" r:id="rId6"/>
    <p:sldId id="363" r:id="rId7"/>
    <p:sldId id="367" r:id="rId8"/>
    <p:sldId id="373" r:id="rId9"/>
    <p:sldId id="368" r:id="rId10"/>
    <p:sldId id="376" r:id="rId11"/>
    <p:sldId id="374" r:id="rId12"/>
    <p:sldId id="370" r:id="rId13"/>
    <p:sldId id="371" r:id="rId14"/>
    <p:sldId id="369" r:id="rId15"/>
    <p:sldId id="372" r:id="rId16"/>
    <p:sldId id="364" r:id="rId17"/>
    <p:sldId id="365" r:id="rId18"/>
    <p:sldId id="366" r:id="rId19"/>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2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67" autoAdjust="0"/>
    <p:restoredTop sz="87355" autoAdjust="0"/>
  </p:normalViewPr>
  <p:slideViewPr>
    <p:cSldViewPr snapToGrid="0" snapToObjects="1" showGuides="1">
      <p:cViewPr>
        <p:scale>
          <a:sx n="150" d="100"/>
          <a:sy n="150" d="100"/>
        </p:scale>
        <p:origin x="-528" y="-8"/>
      </p:cViewPr>
      <p:guideLst>
        <p:guide orient="horz" pos="2063"/>
        <p:guide orient="horz" pos="1600"/>
        <p:guide pos="443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BE33A6-EF66-C049-BD40-37547A71B9E7}" type="datetimeFigureOut">
              <a:rPr lang="de-DE" smtClean="0"/>
              <a:t>25.06.17</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725A5B-BDC8-4D42-B5AB-57F657D1F9E6}" type="slidenum">
              <a:rPr lang="de-DE" smtClean="0"/>
              <a:t>‹Nr.›</a:t>
            </a:fld>
            <a:endParaRPr lang="de-DE"/>
          </a:p>
        </p:txBody>
      </p:sp>
    </p:spTree>
    <p:extLst>
      <p:ext uri="{BB962C8B-B14F-4D97-AF65-F5344CB8AC3E}">
        <p14:creationId xmlns:p14="http://schemas.microsoft.com/office/powerpoint/2010/main" val="1030995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94312-25B9-4A64-A275-BC75777BEEDC}" type="datetimeFigureOut">
              <a:rPr lang="de-AT" smtClean="0"/>
              <a:t>25.06.17</a:t>
            </a:fld>
            <a:endParaRPr lang="de-AT"/>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F714F-FF7C-46DC-95E8-05F834313238}" type="slidenum">
              <a:rPr lang="de-AT" smtClean="0"/>
              <a:t>‹Nr.›</a:t>
            </a:fld>
            <a:endParaRPr lang="de-AT"/>
          </a:p>
        </p:txBody>
      </p:sp>
    </p:spTree>
    <p:extLst>
      <p:ext uri="{BB962C8B-B14F-4D97-AF65-F5344CB8AC3E}">
        <p14:creationId xmlns:p14="http://schemas.microsoft.com/office/powerpoint/2010/main" val="99248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pp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030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31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056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82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05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_W-Vorlage-Inhaltseite-Bild-3">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12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8594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3.emf"/><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emf"/><Relationship Id="rId1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Bild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621030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Bild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35688" y="6421438"/>
            <a:ext cx="2540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Bild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2925" y="6424613"/>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dministrator\Desktop\Wohnbau plus skript\0_Vorlagen\i_w-logo-neu-121031\i_w-name-links_grau.png"/>
          <p:cNvPicPr>
            <a:picLocks noChangeAspect="1" noChangeArrowheads="1"/>
          </p:cNvPicPr>
          <p:nvPr userDrawn="1"/>
        </p:nvPicPr>
        <p:blipFill>
          <a:blip r:embed="rId12"/>
          <a:srcRect/>
          <a:stretch>
            <a:fillRect/>
          </a:stretch>
        </p:blipFill>
        <p:spPr bwMode="auto">
          <a:xfrm>
            <a:off x="6262461" y="6335867"/>
            <a:ext cx="2423764" cy="403200"/>
          </a:xfrm>
          <a:prstGeom prst="rect">
            <a:avLst/>
          </a:prstGeom>
          <a:noFill/>
        </p:spPr>
      </p:pic>
    </p:spTree>
    <p:extLst>
      <p:ext uri="{BB962C8B-B14F-4D97-AF65-F5344CB8AC3E}">
        <p14:creationId xmlns:p14="http://schemas.microsoft.com/office/powerpoint/2010/main" val="34488136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iming>
    <p:tnLst>
      <p:par>
        <p:cTn xmlns:p14="http://schemas.microsoft.com/office/powerpoint/2010/main" id="1" dur="indefinite" restart="never" nodeType="tmRoot"/>
      </p:par>
    </p:tnLst>
  </p:timing>
  <p:txStyles>
    <p:titleStyle>
      <a:lvl1pPr algn="l" defTabSz="457200" rtl="0" eaLnBrk="1" fontAlgn="base" hangingPunct="1">
        <a:lnSpc>
          <a:spcPts val="3200"/>
        </a:lnSpc>
        <a:spcBef>
          <a:spcPct val="0"/>
        </a:spcBef>
        <a:spcAft>
          <a:spcPct val="0"/>
        </a:spcAft>
        <a:defRPr sz="2400" kern="1200" spc="50">
          <a:solidFill>
            <a:schemeClr val="tx1"/>
          </a:solidFill>
          <a:latin typeface="+mj-lt"/>
          <a:ea typeface="ＭＳ Ｐゴシック" charset="0"/>
          <a:cs typeface="ＭＳ Ｐゴシック" charset="0"/>
        </a:defRPr>
      </a:lvl1pPr>
      <a:lvl2pPr algn="l" defTabSz="457200" rtl="0" eaLnBrk="1" fontAlgn="base" hangingPunct="1">
        <a:lnSpc>
          <a:spcPts val="3200"/>
        </a:lnSpc>
        <a:spcBef>
          <a:spcPct val="0"/>
        </a:spcBef>
        <a:spcAft>
          <a:spcPct val="0"/>
        </a:spcAft>
        <a:defRPr sz="2400">
          <a:solidFill>
            <a:schemeClr val="tx1"/>
          </a:solidFill>
          <a:latin typeface="Arial" charset="0"/>
          <a:ea typeface="ＭＳ Ｐゴシック" charset="0"/>
          <a:cs typeface="ＭＳ Ｐゴシック" charset="0"/>
        </a:defRPr>
      </a:lvl2pPr>
      <a:lvl3pPr algn="l" defTabSz="457200" rtl="0" eaLnBrk="1" fontAlgn="base" hangingPunct="1">
        <a:lnSpc>
          <a:spcPts val="3200"/>
        </a:lnSpc>
        <a:spcBef>
          <a:spcPct val="0"/>
        </a:spcBef>
        <a:spcAft>
          <a:spcPct val="0"/>
        </a:spcAft>
        <a:defRPr sz="2400">
          <a:solidFill>
            <a:schemeClr val="tx1"/>
          </a:solidFill>
          <a:latin typeface="Arial" charset="0"/>
          <a:ea typeface="ＭＳ Ｐゴシック" charset="0"/>
          <a:cs typeface="ＭＳ Ｐゴシック" charset="0"/>
        </a:defRPr>
      </a:lvl3pPr>
      <a:lvl4pPr algn="l" defTabSz="457200" rtl="0" eaLnBrk="1" fontAlgn="base" hangingPunct="1">
        <a:lnSpc>
          <a:spcPts val="3200"/>
        </a:lnSpc>
        <a:spcBef>
          <a:spcPct val="0"/>
        </a:spcBef>
        <a:spcAft>
          <a:spcPct val="0"/>
        </a:spcAft>
        <a:defRPr sz="2400">
          <a:solidFill>
            <a:schemeClr val="tx1"/>
          </a:solidFill>
          <a:latin typeface="Arial" charset="0"/>
          <a:ea typeface="ＭＳ Ｐゴシック" charset="0"/>
          <a:cs typeface="ＭＳ Ｐゴシック" charset="0"/>
        </a:defRPr>
      </a:lvl4pPr>
      <a:lvl5pPr algn="l" defTabSz="457200" rtl="0" eaLnBrk="1" fontAlgn="base" hangingPunct="1">
        <a:lnSpc>
          <a:spcPts val="3200"/>
        </a:lnSpc>
        <a:spcBef>
          <a:spcPct val="0"/>
        </a:spcBef>
        <a:spcAft>
          <a:spcPct val="0"/>
        </a:spcAft>
        <a:defRPr sz="2400">
          <a:solidFill>
            <a:schemeClr val="tx1"/>
          </a:solidFill>
          <a:latin typeface="Arial" charset="0"/>
          <a:ea typeface="ＭＳ Ｐゴシック" charset="0"/>
          <a:cs typeface="ＭＳ Ｐゴシック" charset="0"/>
        </a:defRPr>
      </a:lvl5pPr>
      <a:lvl6pPr marL="457200" algn="l" defTabSz="457200" rtl="0" eaLnBrk="1" fontAlgn="base" hangingPunct="1">
        <a:lnSpc>
          <a:spcPts val="3000"/>
        </a:lnSpc>
        <a:spcBef>
          <a:spcPct val="0"/>
        </a:spcBef>
        <a:spcAft>
          <a:spcPct val="0"/>
        </a:spcAft>
        <a:defRPr sz="2600">
          <a:solidFill>
            <a:schemeClr val="tx1"/>
          </a:solidFill>
          <a:latin typeface="Arial" charset="0"/>
          <a:ea typeface="ＭＳ Ｐゴシック" charset="0"/>
          <a:cs typeface="ＭＳ Ｐゴシック" charset="0"/>
        </a:defRPr>
      </a:lvl6pPr>
      <a:lvl7pPr marL="914400" algn="l" defTabSz="457200" rtl="0" eaLnBrk="1" fontAlgn="base" hangingPunct="1">
        <a:lnSpc>
          <a:spcPts val="3000"/>
        </a:lnSpc>
        <a:spcBef>
          <a:spcPct val="0"/>
        </a:spcBef>
        <a:spcAft>
          <a:spcPct val="0"/>
        </a:spcAft>
        <a:defRPr sz="2600">
          <a:solidFill>
            <a:schemeClr val="tx1"/>
          </a:solidFill>
          <a:latin typeface="Arial" charset="0"/>
          <a:ea typeface="ＭＳ Ｐゴシック" charset="0"/>
          <a:cs typeface="ＭＳ Ｐゴシック" charset="0"/>
        </a:defRPr>
      </a:lvl7pPr>
      <a:lvl8pPr marL="1371600" algn="l" defTabSz="457200" rtl="0" eaLnBrk="1" fontAlgn="base" hangingPunct="1">
        <a:lnSpc>
          <a:spcPts val="3000"/>
        </a:lnSpc>
        <a:spcBef>
          <a:spcPct val="0"/>
        </a:spcBef>
        <a:spcAft>
          <a:spcPct val="0"/>
        </a:spcAft>
        <a:defRPr sz="2600">
          <a:solidFill>
            <a:schemeClr val="tx1"/>
          </a:solidFill>
          <a:latin typeface="Arial" charset="0"/>
          <a:ea typeface="ＭＳ Ｐゴシック" charset="0"/>
          <a:cs typeface="ＭＳ Ｐゴシック" charset="0"/>
        </a:defRPr>
      </a:lvl8pPr>
      <a:lvl9pPr marL="1828800" algn="l" defTabSz="457200" rtl="0" eaLnBrk="1" fontAlgn="base" hangingPunct="1">
        <a:lnSpc>
          <a:spcPts val="3000"/>
        </a:lnSpc>
        <a:spcBef>
          <a:spcPct val="0"/>
        </a:spcBef>
        <a:spcAft>
          <a:spcPct val="0"/>
        </a:spcAft>
        <a:defRPr sz="26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ts val="2700"/>
        </a:lnSpc>
        <a:spcBef>
          <a:spcPct val="0"/>
        </a:spcBef>
        <a:spcAft>
          <a:spcPct val="0"/>
        </a:spcAft>
        <a:defRPr sz="2000" kern="1200" spc="50">
          <a:solidFill>
            <a:schemeClr val="tx1"/>
          </a:solidFill>
          <a:latin typeface="+mj-lt"/>
          <a:ea typeface="ＭＳ Ｐゴシック" charset="0"/>
          <a:cs typeface="ＭＳ Ｐゴシック" charset="0"/>
        </a:defRPr>
      </a:lvl1pPr>
      <a:lvl2pPr algn="l" defTabSz="457200" rtl="0" eaLnBrk="1" fontAlgn="base" hangingPunct="1">
        <a:lnSpc>
          <a:spcPts val="2700"/>
        </a:lnSpc>
        <a:spcBef>
          <a:spcPct val="0"/>
        </a:spcBef>
        <a:spcAft>
          <a:spcPct val="0"/>
        </a:spcAft>
        <a:defRPr sz="2000" b="1" kern="1200" spc="50">
          <a:solidFill>
            <a:schemeClr val="tx1"/>
          </a:solidFill>
          <a:uFill>
            <a:solidFill>
              <a:srgbClr val="CF1C20"/>
            </a:solidFill>
          </a:uFill>
          <a:latin typeface="+mj-lt"/>
          <a:ea typeface="ＭＳ Ｐゴシック" charset="0"/>
          <a:cs typeface="+mn-cs"/>
        </a:defRPr>
      </a:lvl2pPr>
      <a:lvl3pPr algn="l" defTabSz="457200" rtl="0" eaLnBrk="1" fontAlgn="base" hangingPunct="1">
        <a:lnSpc>
          <a:spcPts val="2700"/>
        </a:lnSpc>
        <a:spcBef>
          <a:spcPct val="0"/>
        </a:spcBef>
        <a:spcAft>
          <a:spcPct val="0"/>
        </a:spcAft>
        <a:defRPr sz="2000" kern="1200" spc="50">
          <a:solidFill>
            <a:srgbClr val="CF133F"/>
          </a:solidFill>
          <a:latin typeface="+mj-lt"/>
          <a:ea typeface="ＭＳ Ｐゴシック" charset="0"/>
          <a:cs typeface="+mn-cs"/>
        </a:defRPr>
      </a:lvl3pPr>
      <a:lvl4pPr algn="l" defTabSz="457200" rtl="0" eaLnBrk="1" fontAlgn="base" hangingPunct="1">
        <a:lnSpc>
          <a:spcPts val="2700"/>
        </a:lnSpc>
        <a:spcBef>
          <a:spcPct val="0"/>
        </a:spcBef>
        <a:spcAft>
          <a:spcPct val="0"/>
        </a:spcAft>
        <a:buFont typeface="Lucida Grande" charset="0"/>
        <a:defRPr sz="2000" u="sng" kern="1200" spc="50">
          <a:solidFill>
            <a:schemeClr val="tx1"/>
          </a:solidFill>
          <a:uFill>
            <a:solidFill>
              <a:srgbClr val="CF133F"/>
            </a:solidFill>
          </a:uFill>
          <a:latin typeface="+mj-lt"/>
          <a:ea typeface="ＭＳ Ｐゴシック" charset="0"/>
          <a:cs typeface="+mn-cs"/>
        </a:defRPr>
      </a:lvl4pPr>
      <a:lvl5pPr algn="l" defTabSz="457200" rtl="0" eaLnBrk="1" fontAlgn="base" hangingPunct="1">
        <a:lnSpc>
          <a:spcPts val="2700"/>
        </a:lnSpc>
        <a:spcBef>
          <a:spcPct val="0"/>
        </a:spcBef>
        <a:spcAft>
          <a:spcPct val="0"/>
        </a:spcAft>
        <a:defRPr sz="2000" kern="1200" spc="50">
          <a:solidFill>
            <a:schemeClr val="tx1"/>
          </a:solidFill>
          <a:latin typeface="+mj-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housingauthority.gov.hk/en/common/pdf/about-us/publications-and-statistics/UNTK.pdf" TargetMode="External"/><Relationship Id="rId3" Type="http://schemas.openxmlformats.org/officeDocument/2006/relationships/hyperlink" Target="https://de.wikipedia.org/wiki/Seestadt_Asper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0" y="0"/>
            <a:ext cx="4679249" cy="6287958"/>
          </a:xfrm>
          <a:prstGeom prst="rect">
            <a:avLst/>
          </a:prstGeom>
        </p:spPr>
      </p:pic>
      <p:pic>
        <p:nvPicPr>
          <p:cNvPr id="5" name="Bild 4"/>
          <p:cNvPicPr>
            <a:picLocks noChangeAspect="1"/>
          </p:cNvPicPr>
          <p:nvPr/>
        </p:nvPicPr>
        <p:blipFill>
          <a:blip r:embed="rId3"/>
          <a:stretch>
            <a:fillRect/>
          </a:stretch>
        </p:blipFill>
        <p:spPr>
          <a:xfrm>
            <a:off x="4572000" y="1"/>
            <a:ext cx="4674698" cy="6287957"/>
          </a:xfrm>
          <a:prstGeom prst="rect">
            <a:avLst/>
          </a:prstGeom>
        </p:spPr>
      </p:pic>
    </p:spTree>
    <p:extLst>
      <p:ext uri="{BB962C8B-B14F-4D97-AF65-F5344CB8AC3E}">
        <p14:creationId xmlns:p14="http://schemas.microsoft.com/office/powerpoint/2010/main" val="1657483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2"/>
          <a:srcRect r="8958"/>
          <a:stretch/>
        </p:blipFill>
        <p:spPr>
          <a:xfrm>
            <a:off x="0" y="0"/>
            <a:ext cx="9144000" cy="6858000"/>
          </a:xfrm>
          <a:prstGeom prst="rect">
            <a:avLst/>
          </a:prstGeom>
        </p:spPr>
      </p:pic>
    </p:spTree>
    <p:extLst>
      <p:ext uri="{BB962C8B-B14F-4D97-AF65-F5344CB8AC3E}">
        <p14:creationId xmlns:p14="http://schemas.microsoft.com/office/powerpoint/2010/main" val="3405846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2"/>
          <a:srcRect r="25451"/>
          <a:stretch/>
        </p:blipFill>
        <p:spPr>
          <a:xfrm>
            <a:off x="0" y="0"/>
            <a:ext cx="9144000" cy="6858000"/>
          </a:xfrm>
          <a:prstGeom prst="rect">
            <a:avLst/>
          </a:prstGeom>
        </p:spPr>
      </p:pic>
    </p:spTree>
    <p:extLst>
      <p:ext uri="{BB962C8B-B14F-4D97-AF65-F5344CB8AC3E}">
        <p14:creationId xmlns:p14="http://schemas.microsoft.com/office/powerpoint/2010/main" val="1500481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untes_Treiben_in_aspern_Seestadt__c__Schedl-min-m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62"/>
            <a:ext cx="9144000" cy="6096000"/>
          </a:xfrm>
          <a:prstGeom prst="rect">
            <a:avLst/>
          </a:prstGeom>
        </p:spPr>
      </p:pic>
    </p:spTree>
    <p:extLst>
      <p:ext uri="{BB962C8B-B14F-4D97-AF65-F5344CB8AC3E}">
        <p14:creationId xmlns:p14="http://schemas.microsoft.com/office/powerpoint/2010/main" val="392033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os-architekten-baugruppe-jaspern-seestadt-aspern-markus-kaiser-92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12"/>
            <a:ext cx="9144000" cy="5349240"/>
          </a:xfrm>
          <a:prstGeom prst="rect">
            <a:avLst/>
          </a:prstGeom>
        </p:spPr>
      </p:pic>
    </p:spTree>
    <p:extLst>
      <p:ext uri="{BB962C8B-B14F-4D97-AF65-F5344CB8AC3E}">
        <p14:creationId xmlns:p14="http://schemas.microsoft.com/office/powerpoint/2010/main" val="254567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sm_Rendering_H6__c_Tovatt_Architects___Planners_AB_bb02c3b57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0"/>
            <a:ext cx="9144000" cy="5214938"/>
          </a:xfrm>
          <a:prstGeom prst="rect">
            <a:avLst/>
          </a:prstGeom>
        </p:spPr>
      </p:pic>
    </p:spTree>
    <p:extLst>
      <p:ext uri="{BB962C8B-B14F-4D97-AF65-F5344CB8AC3E}">
        <p14:creationId xmlns:p14="http://schemas.microsoft.com/office/powerpoint/2010/main" val="2804034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eestadt_aspern_smart_gri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6715"/>
            <a:ext cx="9144000" cy="4286250"/>
          </a:xfrm>
          <a:prstGeom prst="rect">
            <a:avLst/>
          </a:prstGeom>
        </p:spPr>
      </p:pic>
    </p:spTree>
    <p:extLst>
      <p:ext uri="{BB962C8B-B14F-4D97-AF65-F5344CB8AC3E}">
        <p14:creationId xmlns:p14="http://schemas.microsoft.com/office/powerpoint/2010/main" val="1847519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10008" y="54590"/>
            <a:ext cx="4261992" cy="5909308"/>
          </a:xfrm>
          <a:prstGeom prst="rect">
            <a:avLst/>
          </a:prstGeom>
        </p:spPr>
        <p:txBody>
          <a:bodyPr wrap="square">
            <a:spAutoFit/>
          </a:bodyPr>
          <a:lstStyle/>
          <a:p>
            <a:r>
              <a:rPr lang="de-AT" sz="900" dirty="0" err="1" smtClean="0"/>
              <a:t>Upper</a:t>
            </a:r>
            <a:r>
              <a:rPr lang="de-AT" sz="900" dirty="0" smtClean="0"/>
              <a:t> </a:t>
            </a:r>
            <a:r>
              <a:rPr lang="de-AT" sz="900" dirty="0" err="1" smtClean="0"/>
              <a:t>Ngau</a:t>
            </a:r>
            <a:r>
              <a:rPr lang="de-AT" sz="900" dirty="0" smtClean="0"/>
              <a:t> Tau Kok Estate: </a:t>
            </a:r>
            <a:endParaRPr lang="de-DE" sz="900" dirty="0" smtClean="0"/>
          </a:p>
          <a:p>
            <a:r>
              <a:rPr lang="de-AT" sz="900" u="sng" dirty="0" smtClean="0">
                <a:hlinkClick r:id="rId2"/>
              </a:rPr>
              <a:t>https://www.housingauthority.gov.hk/en/common/pdf/about-us/publications-and-statistics/UNTK.pdf</a:t>
            </a:r>
            <a:endParaRPr lang="de-DE" sz="900" dirty="0" smtClean="0"/>
          </a:p>
          <a:p>
            <a:r>
              <a:rPr lang="de-AT" sz="900" dirty="0" smtClean="0"/>
              <a:t>	</a:t>
            </a:r>
            <a:endParaRPr lang="de-DE" sz="900" dirty="0" smtClean="0"/>
          </a:p>
          <a:p>
            <a:r>
              <a:rPr lang="de-AT" sz="900" dirty="0" smtClean="0"/>
              <a:t> </a:t>
            </a:r>
            <a:endParaRPr lang="de-DE" sz="900" dirty="0" smtClean="0"/>
          </a:p>
          <a:p>
            <a:r>
              <a:rPr lang="de-AT" sz="900" dirty="0" err="1" smtClean="0"/>
              <a:t>population</a:t>
            </a:r>
            <a:r>
              <a:rPr lang="de-AT" sz="900" dirty="0" smtClean="0"/>
              <a:t>: 12.200  </a:t>
            </a:r>
            <a:endParaRPr lang="de-DE" sz="900" dirty="0" smtClean="0"/>
          </a:p>
          <a:p>
            <a:r>
              <a:rPr lang="de-DE" sz="900" dirty="0" smtClean="0"/>
              <a:t>Net </a:t>
            </a:r>
            <a:r>
              <a:rPr lang="de-DE" sz="900" dirty="0" err="1" smtClean="0"/>
              <a:t>site</a:t>
            </a:r>
            <a:r>
              <a:rPr lang="de-DE" sz="900" dirty="0" smtClean="0"/>
              <a:t> </a:t>
            </a:r>
            <a:r>
              <a:rPr lang="de-DE" sz="900" dirty="0" err="1" smtClean="0"/>
              <a:t>area</a:t>
            </a:r>
            <a:r>
              <a:rPr lang="de-DE" sz="900" dirty="0" smtClean="0"/>
              <a:t>  </a:t>
            </a:r>
            <a:r>
              <a:rPr lang="de-DE" sz="900" dirty="0" err="1" smtClean="0"/>
              <a:t>about</a:t>
            </a:r>
            <a:r>
              <a:rPr lang="de-DE" sz="900" dirty="0" smtClean="0"/>
              <a:t> 32 200 m2 (3,2 ha) </a:t>
            </a:r>
          </a:p>
          <a:p>
            <a:r>
              <a:rPr lang="de-DE" sz="900" dirty="0" err="1" smtClean="0"/>
              <a:t>Gross</a:t>
            </a:r>
            <a:r>
              <a:rPr lang="de-DE" sz="900" dirty="0" smtClean="0"/>
              <a:t> </a:t>
            </a:r>
            <a:r>
              <a:rPr lang="de-DE" sz="900" dirty="0" err="1" smtClean="0"/>
              <a:t>domestic</a:t>
            </a:r>
            <a:r>
              <a:rPr lang="de-DE" sz="900" dirty="0" smtClean="0"/>
              <a:t> </a:t>
            </a:r>
            <a:r>
              <a:rPr lang="de-DE" sz="900" dirty="0" err="1" smtClean="0"/>
              <a:t>floor</a:t>
            </a:r>
            <a:r>
              <a:rPr lang="de-DE" sz="900" dirty="0" smtClean="0"/>
              <a:t> </a:t>
            </a:r>
            <a:r>
              <a:rPr lang="de-DE" sz="900" dirty="0" err="1" smtClean="0"/>
              <a:t>area</a:t>
            </a:r>
            <a:r>
              <a:rPr lang="de-DE" sz="900" dirty="0" smtClean="0"/>
              <a:t> </a:t>
            </a:r>
            <a:r>
              <a:rPr lang="de-DE" sz="900" dirty="0" err="1" smtClean="0"/>
              <a:t>about</a:t>
            </a:r>
            <a:r>
              <a:rPr lang="de-DE" sz="900" dirty="0" smtClean="0"/>
              <a:t> 220 000 m2 (22 ha)</a:t>
            </a:r>
          </a:p>
          <a:p>
            <a:r>
              <a:rPr lang="de-DE" sz="900" dirty="0" smtClean="0"/>
              <a:t> </a:t>
            </a:r>
          </a:p>
          <a:p>
            <a:r>
              <a:rPr lang="de-AT" sz="900" dirty="0" smtClean="0"/>
              <a:t>6 </a:t>
            </a:r>
            <a:r>
              <a:rPr lang="de-AT" sz="900" dirty="0" err="1" smtClean="0"/>
              <a:t>blocks</a:t>
            </a:r>
            <a:r>
              <a:rPr lang="de-AT" sz="900" dirty="0" smtClean="0"/>
              <a:t> </a:t>
            </a:r>
            <a:r>
              <a:rPr lang="de-AT" sz="900" dirty="0" err="1" smtClean="0"/>
              <a:t>with</a:t>
            </a:r>
            <a:r>
              <a:rPr lang="de-AT" sz="900" dirty="0" smtClean="0"/>
              <a:t> 4.584 </a:t>
            </a:r>
            <a:r>
              <a:rPr lang="de-AT" sz="900" dirty="0" err="1" smtClean="0"/>
              <a:t>units</a:t>
            </a:r>
            <a:r>
              <a:rPr lang="de-AT" sz="900" dirty="0" smtClean="0"/>
              <a:t>  </a:t>
            </a:r>
            <a:endParaRPr lang="de-DE" sz="900" dirty="0" smtClean="0"/>
          </a:p>
          <a:p>
            <a:r>
              <a:rPr lang="de-AT" sz="900" dirty="0" smtClean="0"/>
              <a:t> </a:t>
            </a:r>
            <a:endParaRPr lang="de-DE" sz="900" dirty="0" smtClean="0"/>
          </a:p>
          <a:p>
            <a:r>
              <a:rPr lang="de-AT" sz="900" dirty="0" err="1" smtClean="0"/>
              <a:t>public</a:t>
            </a:r>
            <a:r>
              <a:rPr lang="de-AT" sz="900" dirty="0" smtClean="0"/>
              <a:t> </a:t>
            </a:r>
            <a:r>
              <a:rPr lang="de-AT" sz="900" dirty="0" err="1" smtClean="0"/>
              <a:t>housing</a:t>
            </a:r>
            <a:r>
              <a:rPr lang="de-AT" sz="900" dirty="0" smtClean="0"/>
              <a:t> (</a:t>
            </a:r>
            <a:endParaRPr lang="de-DE" sz="900" dirty="0" smtClean="0"/>
          </a:p>
          <a:p>
            <a:r>
              <a:rPr lang="de-AT" sz="900" dirty="0" smtClean="0"/>
              <a:t> </a:t>
            </a:r>
            <a:endParaRPr lang="de-DE" sz="900" dirty="0" smtClean="0"/>
          </a:p>
          <a:p>
            <a:r>
              <a:rPr lang="de-AT" sz="900" dirty="0" smtClean="0"/>
              <a:t> </a:t>
            </a:r>
            <a:endParaRPr lang="de-DE" sz="900" dirty="0" smtClean="0"/>
          </a:p>
          <a:p>
            <a:r>
              <a:rPr lang="de-AT" sz="900" dirty="0" smtClean="0"/>
              <a:t>Average Living Space: &gt; 7m2 /</a:t>
            </a:r>
            <a:r>
              <a:rPr lang="de-AT" sz="900" dirty="0" err="1" smtClean="0"/>
              <a:t>person</a:t>
            </a:r>
            <a:endParaRPr lang="de-DE" sz="900" dirty="0" smtClean="0"/>
          </a:p>
          <a:p>
            <a:r>
              <a:rPr lang="de-AT" sz="900" dirty="0" smtClean="0"/>
              <a:t> </a:t>
            </a:r>
            <a:endParaRPr lang="de-DE" sz="900" dirty="0" smtClean="0"/>
          </a:p>
          <a:p>
            <a:r>
              <a:rPr lang="de-AT" sz="900" dirty="0" smtClean="0"/>
              <a:t> </a:t>
            </a:r>
            <a:endParaRPr lang="de-DE" sz="900" dirty="0" smtClean="0"/>
          </a:p>
          <a:p>
            <a:r>
              <a:rPr lang="de-DE" sz="900" dirty="0" smtClean="0"/>
              <a:t>- Green </a:t>
            </a:r>
            <a:r>
              <a:rPr lang="de-DE" sz="900" dirty="0" err="1" smtClean="0"/>
              <a:t>Building</a:t>
            </a:r>
            <a:r>
              <a:rPr lang="de-DE" sz="900" dirty="0" smtClean="0"/>
              <a:t> Award 2006 </a:t>
            </a:r>
            <a:r>
              <a:rPr lang="de-DE" sz="900" dirty="0" err="1" smtClean="0"/>
              <a:t>organised</a:t>
            </a:r>
            <a:r>
              <a:rPr lang="de-DE" sz="900" dirty="0" smtClean="0"/>
              <a:t> </a:t>
            </a:r>
            <a:r>
              <a:rPr lang="de-DE" sz="900" dirty="0" err="1" smtClean="0"/>
              <a:t>by</a:t>
            </a:r>
            <a:r>
              <a:rPr lang="de-DE" sz="900" dirty="0" smtClean="0"/>
              <a:t> </a:t>
            </a:r>
            <a:r>
              <a:rPr lang="de-DE" sz="900" dirty="0" err="1" smtClean="0"/>
              <a:t>the</a:t>
            </a:r>
            <a:r>
              <a:rPr lang="de-DE" sz="900" dirty="0" smtClean="0"/>
              <a:t> Professional Green </a:t>
            </a:r>
            <a:r>
              <a:rPr lang="de-DE" sz="900" dirty="0" err="1" smtClean="0"/>
              <a:t>Building</a:t>
            </a:r>
            <a:r>
              <a:rPr lang="de-DE" sz="900" dirty="0" smtClean="0"/>
              <a:t> Council, Hong Kong </a:t>
            </a:r>
          </a:p>
          <a:p>
            <a:r>
              <a:rPr lang="de-DE" sz="900" dirty="0" smtClean="0"/>
              <a:t>- Quality Public </a:t>
            </a:r>
            <a:r>
              <a:rPr lang="de-DE" sz="900" dirty="0" err="1" smtClean="0"/>
              <a:t>Housing</a:t>
            </a:r>
            <a:r>
              <a:rPr lang="de-DE" sz="900" dirty="0" smtClean="0"/>
              <a:t> </a:t>
            </a:r>
            <a:r>
              <a:rPr lang="de-DE" sz="900" dirty="0" err="1" smtClean="0"/>
              <a:t>Construction</a:t>
            </a:r>
            <a:r>
              <a:rPr lang="de-DE" sz="900" dirty="0" smtClean="0"/>
              <a:t> &amp; Maintenance Awards 2009</a:t>
            </a:r>
          </a:p>
          <a:p>
            <a:r>
              <a:rPr lang="de-AT" sz="900" dirty="0" smtClean="0"/>
              <a:t> </a:t>
            </a:r>
            <a:endParaRPr lang="de-DE" sz="900" dirty="0" smtClean="0"/>
          </a:p>
          <a:p>
            <a:r>
              <a:rPr lang="de-AT" sz="900" dirty="0" smtClean="0"/>
              <a:t> </a:t>
            </a:r>
            <a:endParaRPr lang="de-DE" sz="900" dirty="0" smtClean="0"/>
          </a:p>
          <a:p>
            <a:r>
              <a:rPr lang="de-AT" sz="900" dirty="0" err="1" smtClean="0"/>
              <a:t>Social</a:t>
            </a:r>
            <a:r>
              <a:rPr lang="de-AT" sz="900" dirty="0" smtClean="0"/>
              <a:t> </a:t>
            </a:r>
            <a:r>
              <a:rPr lang="de-AT" sz="900" dirty="0" err="1" smtClean="0"/>
              <a:t>Sustainability</a:t>
            </a:r>
            <a:endParaRPr lang="de-DE" sz="900" dirty="0" smtClean="0"/>
          </a:p>
          <a:p>
            <a:r>
              <a:rPr lang="de-AT" sz="900" dirty="0" smtClean="0"/>
              <a:t>Environmental </a:t>
            </a:r>
            <a:r>
              <a:rPr lang="de-AT" sz="900" dirty="0" err="1" smtClean="0"/>
              <a:t>Sustainability</a:t>
            </a:r>
            <a:endParaRPr lang="de-DE" sz="900" dirty="0" smtClean="0"/>
          </a:p>
          <a:p>
            <a:r>
              <a:rPr lang="de-AT" sz="900" dirty="0" err="1" smtClean="0"/>
              <a:t>Economic</a:t>
            </a:r>
            <a:r>
              <a:rPr lang="de-AT" sz="900" dirty="0" smtClean="0"/>
              <a:t> </a:t>
            </a:r>
            <a:r>
              <a:rPr lang="de-AT" sz="900" dirty="0" err="1" smtClean="0"/>
              <a:t>Sustainability</a:t>
            </a:r>
            <a:endParaRPr lang="de-DE" sz="900" dirty="0" smtClean="0"/>
          </a:p>
          <a:p>
            <a:r>
              <a:rPr lang="de-AT" sz="900" dirty="0" smtClean="0"/>
              <a:t> </a:t>
            </a:r>
            <a:endParaRPr lang="de-DE" sz="900" dirty="0" smtClean="0"/>
          </a:p>
          <a:p>
            <a:r>
              <a:rPr lang="de-AT" sz="900" dirty="0" smtClean="0"/>
              <a:t> </a:t>
            </a:r>
            <a:endParaRPr lang="de-DE" sz="900" dirty="0" smtClean="0"/>
          </a:p>
          <a:p>
            <a:r>
              <a:rPr lang="de-AT" sz="900" dirty="0" err="1" smtClean="0"/>
              <a:t>Residents</a:t>
            </a:r>
            <a:r>
              <a:rPr lang="de-AT" sz="900" dirty="0" smtClean="0"/>
              <a:t>’ </a:t>
            </a:r>
            <a:r>
              <a:rPr lang="de-AT" sz="900" dirty="0" err="1" smtClean="0"/>
              <a:t>Participation</a:t>
            </a:r>
            <a:r>
              <a:rPr lang="de-AT" sz="900" dirty="0" smtClean="0"/>
              <a:t>: https://</a:t>
            </a:r>
            <a:r>
              <a:rPr lang="de-AT" sz="900" dirty="0" err="1" smtClean="0"/>
              <a:t>www.housingauthority.gov.hk</a:t>
            </a:r>
            <a:r>
              <a:rPr lang="de-AT" sz="900" dirty="0" smtClean="0"/>
              <a:t>/</a:t>
            </a:r>
            <a:r>
              <a:rPr lang="de-AT" sz="900" dirty="0" err="1" smtClean="0"/>
              <a:t>hdw</a:t>
            </a:r>
            <a:r>
              <a:rPr lang="de-AT" sz="900" dirty="0" smtClean="0"/>
              <a:t>/</a:t>
            </a:r>
            <a:r>
              <a:rPr lang="de-AT" sz="900" dirty="0" err="1" smtClean="0"/>
              <a:t>ihc</a:t>
            </a:r>
            <a:r>
              <a:rPr lang="de-AT" sz="900" dirty="0" smtClean="0"/>
              <a:t>/</a:t>
            </a:r>
            <a:r>
              <a:rPr lang="de-AT" sz="900" dirty="0" err="1" smtClean="0"/>
              <a:t>pdf</a:t>
            </a:r>
            <a:r>
              <a:rPr lang="de-AT" sz="900" dirty="0" smtClean="0"/>
              <a:t>/empow1_5.pdf</a:t>
            </a:r>
            <a:endParaRPr lang="de-DE" sz="900" dirty="0" smtClean="0"/>
          </a:p>
          <a:p>
            <a:r>
              <a:rPr lang="de-AT" sz="900" dirty="0" smtClean="0"/>
              <a:t> </a:t>
            </a:r>
            <a:endParaRPr lang="de-DE" sz="900" dirty="0" smtClean="0"/>
          </a:p>
          <a:p>
            <a:r>
              <a:rPr lang="de-AT" sz="900" dirty="0" smtClean="0"/>
              <a:t> </a:t>
            </a:r>
            <a:endParaRPr lang="de-DE" sz="900" dirty="0" smtClean="0"/>
          </a:p>
          <a:p>
            <a:r>
              <a:rPr lang="de-DE" sz="900" dirty="0" err="1" smtClean="0"/>
              <a:t>Landscaped</a:t>
            </a:r>
            <a:r>
              <a:rPr lang="de-DE" sz="900" dirty="0" smtClean="0"/>
              <a:t> </a:t>
            </a:r>
            <a:r>
              <a:rPr lang="de-DE" sz="900" dirty="0" err="1" smtClean="0"/>
              <a:t>area</a:t>
            </a:r>
            <a:r>
              <a:rPr lang="de-DE" sz="900" dirty="0" smtClean="0"/>
              <a:t> </a:t>
            </a:r>
            <a:r>
              <a:rPr lang="de-DE" sz="900" dirty="0" err="1" smtClean="0"/>
              <a:t>ratio</a:t>
            </a:r>
            <a:r>
              <a:rPr lang="de-DE" sz="900" dirty="0" smtClean="0"/>
              <a:t> &gt; 30% </a:t>
            </a:r>
            <a:r>
              <a:rPr lang="de-DE" sz="900" dirty="0" err="1" smtClean="0"/>
              <a:t>of</a:t>
            </a:r>
            <a:r>
              <a:rPr lang="de-DE" sz="900" dirty="0" smtClean="0"/>
              <a:t> </a:t>
            </a:r>
            <a:r>
              <a:rPr lang="de-DE" sz="900" dirty="0" err="1" smtClean="0"/>
              <a:t>site</a:t>
            </a:r>
            <a:r>
              <a:rPr lang="de-DE" sz="900" dirty="0" smtClean="0"/>
              <a:t> </a:t>
            </a:r>
            <a:r>
              <a:rPr lang="de-DE" sz="900" dirty="0" err="1" smtClean="0"/>
              <a:t>area</a:t>
            </a:r>
            <a:endParaRPr lang="de-DE" sz="900" dirty="0" smtClean="0"/>
          </a:p>
          <a:p>
            <a:r>
              <a:rPr lang="de-AT" sz="900" dirty="0" err="1" smtClean="0"/>
              <a:t>common</a:t>
            </a:r>
            <a:r>
              <a:rPr lang="de-AT" sz="900" dirty="0" smtClean="0"/>
              <a:t> </a:t>
            </a:r>
            <a:r>
              <a:rPr lang="de-AT" sz="900" dirty="0" err="1" smtClean="0"/>
              <a:t>provisions</a:t>
            </a:r>
            <a:r>
              <a:rPr lang="de-AT" sz="900" dirty="0" smtClean="0"/>
              <a:t>: </a:t>
            </a:r>
            <a:r>
              <a:rPr lang="de-DE" sz="900" dirty="0" err="1" smtClean="0"/>
              <a:t>Footbridges</a:t>
            </a:r>
            <a:r>
              <a:rPr lang="de-DE" sz="900" dirty="0" smtClean="0"/>
              <a:t> </a:t>
            </a:r>
            <a:r>
              <a:rPr lang="de-DE" sz="900" dirty="0" err="1" smtClean="0"/>
              <a:t>and</a:t>
            </a:r>
            <a:r>
              <a:rPr lang="de-DE" sz="900" dirty="0" smtClean="0"/>
              <a:t> </a:t>
            </a:r>
            <a:r>
              <a:rPr lang="de-DE" sz="900" dirty="0" err="1" smtClean="0"/>
              <a:t>shuttle</a:t>
            </a:r>
            <a:r>
              <a:rPr lang="de-DE" sz="900" dirty="0" smtClean="0"/>
              <a:t> </a:t>
            </a:r>
            <a:r>
              <a:rPr lang="de-DE" sz="900" dirty="0" err="1" smtClean="0"/>
              <a:t>lifts</a:t>
            </a:r>
            <a:endParaRPr lang="de-DE" sz="900" dirty="0" smtClean="0"/>
          </a:p>
          <a:p>
            <a:r>
              <a:rPr lang="de-DE" sz="900" dirty="0" smtClean="0"/>
              <a:t>A </a:t>
            </a:r>
            <a:r>
              <a:rPr lang="de-DE" sz="900" dirty="0" err="1" smtClean="0"/>
              <a:t>central</a:t>
            </a:r>
            <a:r>
              <a:rPr lang="de-DE" sz="900" dirty="0" smtClean="0"/>
              <a:t> </a:t>
            </a:r>
            <a:r>
              <a:rPr lang="de-DE" sz="900" dirty="0" err="1" smtClean="0"/>
              <a:t>plaza</a:t>
            </a:r>
            <a:r>
              <a:rPr lang="de-DE" sz="900" dirty="0" smtClean="0"/>
              <a:t>, a </a:t>
            </a:r>
            <a:r>
              <a:rPr lang="de-DE" sz="900" dirty="0" err="1" smtClean="0"/>
              <a:t>podium</a:t>
            </a:r>
            <a:r>
              <a:rPr lang="de-DE" sz="900" dirty="0" smtClean="0"/>
              <a:t> </a:t>
            </a:r>
            <a:r>
              <a:rPr lang="de-DE" sz="900" dirty="0" err="1" smtClean="0"/>
              <a:t>garden</a:t>
            </a:r>
            <a:r>
              <a:rPr lang="de-DE" sz="900" dirty="0" smtClean="0"/>
              <a:t> on top </a:t>
            </a:r>
            <a:r>
              <a:rPr lang="de-DE" sz="900" dirty="0" err="1" smtClean="0"/>
              <a:t>of</a:t>
            </a:r>
            <a:r>
              <a:rPr lang="de-DE" sz="900" dirty="0" smtClean="0"/>
              <a:t> </a:t>
            </a:r>
            <a:r>
              <a:rPr lang="de-DE" sz="900" dirty="0" err="1" smtClean="0"/>
              <a:t>the</a:t>
            </a:r>
            <a:r>
              <a:rPr lang="de-DE" sz="900" dirty="0" smtClean="0"/>
              <a:t> </a:t>
            </a:r>
            <a:r>
              <a:rPr lang="de-DE" sz="900" dirty="0" err="1" smtClean="0"/>
              <a:t>commercial</a:t>
            </a:r>
            <a:r>
              <a:rPr lang="de-DE" sz="900" dirty="0" smtClean="0"/>
              <a:t> </a:t>
            </a:r>
            <a:r>
              <a:rPr lang="de-DE" sz="900" dirty="0" err="1" smtClean="0"/>
              <a:t>centre</a:t>
            </a:r>
            <a:endParaRPr lang="de-DE" sz="900" dirty="0" smtClean="0"/>
          </a:p>
          <a:p>
            <a:r>
              <a:rPr lang="de-DE" sz="900" dirty="0" err="1" smtClean="0"/>
              <a:t>Children’s</a:t>
            </a:r>
            <a:r>
              <a:rPr lang="de-DE" sz="900" dirty="0" smtClean="0"/>
              <a:t> </a:t>
            </a:r>
            <a:r>
              <a:rPr lang="de-DE" sz="900" dirty="0" err="1" smtClean="0"/>
              <a:t>play</a:t>
            </a:r>
            <a:r>
              <a:rPr lang="de-DE" sz="900" dirty="0" smtClean="0"/>
              <a:t> </a:t>
            </a:r>
            <a:r>
              <a:rPr lang="de-DE" sz="900" dirty="0" err="1" smtClean="0"/>
              <a:t>areas</a:t>
            </a:r>
            <a:r>
              <a:rPr lang="de-DE" sz="900" dirty="0" smtClean="0"/>
              <a:t> </a:t>
            </a:r>
            <a:r>
              <a:rPr lang="de-DE" sz="900" dirty="0" err="1" smtClean="0"/>
              <a:t>and</a:t>
            </a:r>
            <a:r>
              <a:rPr lang="de-DE" sz="900" dirty="0" smtClean="0"/>
              <a:t> a </a:t>
            </a:r>
            <a:r>
              <a:rPr lang="de-DE" sz="900" dirty="0" err="1" smtClean="0"/>
              <a:t>basketball</a:t>
            </a:r>
            <a:r>
              <a:rPr lang="de-DE" sz="900" dirty="0" smtClean="0"/>
              <a:t> </a:t>
            </a:r>
            <a:r>
              <a:rPr lang="de-DE" sz="900" dirty="0" err="1" smtClean="0"/>
              <a:t>court</a:t>
            </a:r>
            <a:r>
              <a:rPr lang="de-DE" sz="900" dirty="0" smtClean="0"/>
              <a:t> </a:t>
            </a:r>
            <a:r>
              <a:rPr lang="de-DE" sz="900" dirty="0" err="1" smtClean="0"/>
              <a:t>above</a:t>
            </a:r>
            <a:r>
              <a:rPr lang="de-DE" sz="900" dirty="0" smtClean="0"/>
              <a:t>, </a:t>
            </a:r>
            <a:r>
              <a:rPr lang="de-DE" sz="900" dirty="0" err="1" smtClean="0"/>
              <a:t>the</a:t>
            </a:r>
            <a:r>
              <a:rPr lang="de-DE" sz="900" dirty="0" smtClean="0"/>
              <a:t> ICYSC </a:t>
            </a:r>
          </a:p>
          <a:p>
            <a:r>
              <a:rPr lang="de-DE" sz="900" dirty="0" smtClean="0"/>
              <a:t>Extensive </a:t>
            </a:r>
            <a:r>
              <a:rPr lang="de-DE" sz="900" dirty="0" err="1" smtClean="0"/>
              <a:t>plantations</a:t>
            </a:r>
            <a:r>
              <a:rPr lang="de-DE" sz="900" dirty="0" smtClean="0"/>
              <a:t> </a:t>
            </a:r>
            <a:r>
              <a:rPr lang="de-DE" sz="900" dirty="0" err="1" smtClean="0"/>
              <a:t>and</a:t>
            </a:r>
            <a:r>
              <a:rPr lang="de-DE" sz="900" dirty="0" smtClean="0"/>
              <a:t> </a:t>
            </a:r>
            <a:r>
              <a:rPr lang="de-DE" sz="900" dirty="0" err="1" smtClean="0"/>
              <a:t>preserved</a:t>
            </a:r>
            <a:r>
              <a:rPr lang="de-DE" sz="900" dirty="0" smtClean="0"/>
              <a:t> </a:t>
            </a:r>
            <a:r>
              <a:rPr lang="de-DE" sz="900" dirty="0" err="1" smtClean="0"/>
              <a:t>mature</a:t>
            </a:r>
            <a:r>
              <a:rPr lang="de-DE" sz="900" dirty="0" smtClean="0"/>
              <a:t> </a:t>
            </a:r>
            <a:r>
              <a:rPr lang="de-DE" sz="900" dirty="0" err="1" smtClean="0"/>
              <a:t>trees</a:t>
            </a:r>
            <a:endParaRPr lang="de-DE" sz="900" dirty="0" smtClean="0"/>
          </a:p>
          <a:p>
            <a:r>
              <a:rPr lang="de-AT" sz="900" dirty="0" smtClean="0"/>
              <a:t> </a:t>
            </a:r>
            <a:endParaRPr lang="de-DE" sz="900" dirty="0" smtClean="0"/>
          </a:p>
          <a:p>
            <a:r>
              <a:rPr lang="de-AT" sz="900" dirty="0" smtClean="0"/>
              <a:t> </a:t>
            </a:r>
            <a:endParaRPr lang="de-DE" sz="900" dirty="0" smtClean="0"/>
          </a:p>
          <a:p>
            <a:r>
              <a:rPr lang="de-AT" sz="900" dirty="0" err="1" smtClean="0"/>
              <a:t>higher</a:t>
            </a:r>
            <a:r>
              <a:rPr lang="de-AT" sz="900" dirty="0" smtClean="0"/>
              <a:t> </a:t>
            </a:r>
            <a:r>
              <a:rPr lang="de-AT" sz="900" dirty="0" err="1" smtClean="0"/>
              <a:t>level</a:t>
            </a:r>
            <a:r>
              <a:rPr lang="de-AT" sz="900" dirty="0" smtClean="0"/>
              <a:t> </a:t>
            </a:r>
            <a:r>
              <a:rPr lang="de-AT" sz="900" dirty="0" err="1" smtClean="0"/>
              <a:t>than</a:t>
            </a:r>
            <a:r>
              <a:rPr lang="de-AT" sz="900" dirty="0" smtClean="0"/>
              <a:t> </a:t>
            </a:r>
            <a:r>
              <a:rPr lang="de-AT" sz="900" dirty="0" err="1" smtClean="0"/>
              <a:t>the</a:t>
            </a:r>
            <a:r>
              <a:rPr lang="de-AT" sz="900" dirty="0" smtClean="0"/>
              <a:t> </a:t>
            </a:r>
            <a:r>
              <a:rPr lang="de-AT" sz="900" dirty="0" err="1" smtClean="0"/>
              <a:t>usual</a:t>
            </a:r>
            <a:r>
              <a:rPr lang="de-AT" sz="900" dirty="0" smtClean="0"/>
              <a:t> </a:t>
            </a:r>
            <a:r>
              <a:rPr lang="de-AT" sz="900" dirty="0" err="1" smtClean="0"/>
              <a:t>standard</a:t>
            </a:r>
            <a:r>
              <a:rPr lang="de-AT" sz="900" dirty="0" smtClean="0"/>
              <a:t> </a:t>
            </a:r>
            <a:r>
              <a:rPr lang="de-AT" sz="900" dirty="0" err="1" smtClean="0"/>
              <a:t>of</a:t>
            </a:r>
            <a:r>
              <a:rPr lang="de-AT" sz="900" dirty="0" smtClean="0"/>
              <a:t> </a:t>
            </a:r>
            <a:r>
              <a:rPr lang="de-AT" sz="900" dirty="0" err="1" smtClean="0"/>
              <a:t>public</a:t>
            </a:r>
            <a:r>
              <a:rPr lang="de-AT" sz="900" dirty="0" smtClean="0"/>
              <a:t> </a:t>
            </a:r>
            <a:r>
              <a:rPr lang="de-AT" sz="900" dirty="0" err="1" smtClean="0"/>
              <a:t>housing</a:t>
            </a:r>
            <a:r>
              <a:rPr lang="de-AT" sz="900" dirty="0" smtClean="0"/>
              <a:t> in </a:t>
            </a:r>
            <a:r>
              <a:rPr lang="de-AT" sz="900" dirty="0" err="1" smtClean="0"/>
              <a:t>hong</a:t>
            </a:r>
            <a:r>
              <a:rPr lang="de-AT" sz="900" dirty="0" smtClean="0"/>
              <a:t> </a:t>
            </a:r>
            <a:r>
              <a:rPr lang="de-AT" sz="900" dirty="0" err="1" smtClean="0"/>
              <a:t>kong</a:t>
            </a:r>
            <a:r>
              <a:rPr lang="de-AT" sz="900" dirty="0" smtClean="0"/>
              <a:t>	</a:t>
            </a:r>
            <a:endParaRPr lang="de-DE" sz="900" dirty="0" smtClean="0"/>
          </a:p>
          <a:p>
            <a:r>
              <a:rPr lang="de-AT" sz="900" dirty="0" smtClean="0"/>
              <a:t> </a:t>
            </a:r>
            <a:endParaRPr lang="de-DE" sz="900" dirty="0" smtClean="0"/>
          </a:p>
          <a:p>
            <a:r>
              <a:rPr lang="de-AT" sz="900" dirty="0" smtClean="0"/>
              <a:t> </a:t>
            </a:r>
            <a:endParaRPr lang="de-DE" sz="900" dirty="0" smtClean="0"/>
          </a:p>
          <a:p>
            <a:r>
              <a:rPr lang="de-DE" sz="900" dirty="0" err="1" smtClean="0"/>
              <a:t>Prevailing</a:t>
            </a:r>
            <a:r>
              <a:rPr lang="de-DE" sz="900" dirty="0" smtClean="0"/>
              <a:t> </a:t>
            </a:r>
            <a:r>
              <a:rPr lang="de-DE" sz="900" dirty="0" err="1" smtClean="0"/>
              <a:t>rents</a:t>
            </a:r>
            <a:r>
              <a:rPr lang="de-DE" sz="900" dirty="0" smtClean="0"/>
              <a:t>: HK$990 - 2,730 ( 113 - 313 Euro)</a:t>
            </a:r>
            <a:endParaRPr lang="de-DE" sz="900" dirty="0"/>
          </a:p>
        </p:txBody>
      </p:sp>
      <p:sp>
        <p:nvSpPr>
          <p:cNvPr id="3" name="Textfeld 2"/>
          <p:cNvSpPr txBox="1"/>
          <p:nvPr/>
        </p:nvSpPr>
        <p:spPr>
          <a:xfrm>
            <a:off x="4500123" y="74591"/>
            <a:ext cx="4570125" cy="6186306"/>
          </a:xfrm>
          <a:prstGeom prst="rect">
            <a:avLst/>
          </a:prstGeom>
          <a:noFill/>
        </p:spPr>
        <p:txBody>
          <a:bodyPr wrap="square" rtlCol="0">
            <a:spAutoFit/>
          </a:bodyPr>
          <a:lstStyle/>
          <a:p>
            <a:r>
              <a:rPr lang="de-AT" sz="900" dirty="0"/>
              <a:t>Seestadt </a:t>
            </a:r>
            <a:r>
              <a:rPr lang="de-AT" sz="900" dirty="0" err="1"/>
              <a:t>Aspern</a:t>
            </a:r>
            <a:r>
              <a:rPr lang="de-AT" sz="900" dirty="0"/>
              <a:t>  gesamt bis 2028: 10500 WE für 20.000 Menschen auf 240 ha</a:t>
            </a:r>
            <a:endParaRPr lang="de-DE" sz="900" dirty="0"/>
          </a:p>
          <a:p>
            <a:r>
              <a:rPr lang="de-AT" sz="900" u="sng" dirty="0">
                <a:hlinkClick r:id="rId3"/>
              </a:rPr>
              <a:t>https://de.wikipedia.org/wiki/Seestadt_Aspern</a:t>
            </a:r>
            <a:r>
              <a:rPr lang="de-AT" sz="900" dirty="0"/>
              <a:t>  http://</a:t>
            </a:r>
            <a:r>
              <a:rPr lang="de-AT" sz="900" dirty="0" err="1"/>
              <a:t>www.aspern-seestadt.at</a:t>
            </a:r>
            <a:r>
              <a:rPr lang="de-AT" sz="900" dirty="0"/>
              <a:t>/</a:t>
            </a:r>
            <a:endParaRPr lang="de-DE" sz="900" dirty="0"/>
          </a:p>
          <a:p>
            <a:r>
              <a:rPr lang="de-AT" sz="900" dirty="0"/>
              <a:t> </a:t>
            </a:r>
            <a:endParaRPr lang="de-DE" sz="900" dirty="0"/>
          </a:p>
          <a:p>
            <a:r>
              <a:rPr lang="de-AT" sz="900" dirty="0"/>
              <a:t> </a:t>
            </a:r>
            <a:endParaRPr lang="de-DE" sz="900" dirty="0"/>
          </a:p>
          <a:p>
            <a:r>
              <a:rPr lang="de-AT" sz="900" dirty="0" err="1"/>
              <a:t>inhabitants</a:t>
            </a:r>
            <a:r>
              <a:rPr lang="de-AT" sz="900" dirty="0"/>
              <a:t> </a:t>
            </a:r>
            <a:r>
              <a:rPr lang="de-AT" sz="900" dirty="0" err="1"/>
              <a:t>till</a:t>
            </a:r>
            <a:r>
              <a:rPr lang="de-AT" sz="900" dirty="0"/>
              <a:t> 2028:  20.000 </a:t>
            </a:r>
            <a:r>
              <a:rPr lang="de-AT" sz="900" dirty="0" err="1"/>
              <a:t>people</a:t>
            </a:r>
            <a:r>
              <a:rPr lang="de-AT" sz="900" dirty="0"/>
              <a:t> </a:t>
            </a:r>
            <a:r>
              <a:rPr lang="de-AT" sz="900" dirty="0" err="1"/>
              <a:t>shall</a:t>
            </a:r>
            <a:r>
              <a:rPr lang="de-AT" sz="900" dirty="0"/>
              <a:t> live </a:t>
            </a:r>
            <a:r>
              <a:rPr lang="de-AT" sz="900" dirty="0" err="1"/>
              <a:t>and</a:t>
            </a:r>
            <a:r>
              <a:rPr lang="de-AT" sz="900" dirty="0"/>
              <a:t> </a:t>
            </a:r>
            <a:r>
              <a:rPr lang="de-AT" sz="900" dirty="0" err="1"/>
              <a:t>work</a:t>
            </a:r>
            <a:r>
              <a:rPr lang="de-AT" sz="900" dirty="0"/>
              <a:t> </a:t>
            </a:r>
            <a:r>
              <a:rPr lang="de-AT" sz="900" dirty="0" err="1"/>
              <a:t>there</a:t>
            </a:r>
            <a:r>
              <a:rPr lang="de-AT" sz="900" dirty="0"/>
              <a:t> </a:t>
            </a:r>
            <a:endParaRPr lang="de-DE" sz="900" dirty="0"/>
          </a:p>
          <a:p>
            <a:r>
              <a:rPr lang="de-AT" sz="900" dirty="0"/>
              <a:t>Seestadt: 240 ha</a:t>
            </a:r>
            <a:endParaRPr lang="de-DE" sz="900" dirty="0"/>
          </a:p>
          <a:p>
            <a:r>
              <a:rPr lang="de-AT" sz="900" dirty="0"/>
              <a:t> </a:t>
            </a:r>
            <a:endParaRPr lang="de-DE" sz="900" dirty="0"/>
          </a:p>
          <a:p>
            <a:r>
              <a:rPr lang="de-AT" sz="900" dirty="0"/>
              <a:t> </a:t>
            </a:r>
            <a:endParaRPr lang="de-DE" sz="900" dirty="0"/>
          </a:p>
          <a:p>
            <a:r>
              <a:rPr lang="de-AT" sz="900" dirty="0" err="1"/>
              <a:t>townhouses</a:t>
            </a:r>
            <a:r>
              <a:rPr lang="de-AT" sz="900" dirty="0"/>
              <a:t> </a:t>
            </a:r>
            <a:r>
              <a:rPr lang="de-AT" sz="900" dirty="0" err="1"/>
              <a:t>with</a:t>
            </a:r>
            <a:r>
              <a:rPr lang="de-AT" sz="900" dirty="0"/>
              <a:t> 10500 </a:t>
            </a:r>
            <a:r>
              <a:rPr lang="de-AT" sz="900" dirty="0" err="1"/>
              <a:t>units</a:t>
            </a:r>
            <a:r>
              <a:rPr lang="de-AT" sz="900" dirty="0"/>
              <a:t> plus 20.000 </a:t>
            </a:r>
            <a:r>
              <a:rPr lang="de-AT" sz="900" dirty="0" err="1"/>
              <a:t>work</a:t>
            </a:r>
            <a:r>
              <a:rPr lang="de-AT" sz="900" dirty="0"/>
              <a:t> </a:t>
            </a:r>
            <a:r>
              <a:rPr lang="de-AT" sz="900" dirty="0" err="1"/>
              <a:t>stations</a:t>
            </a:r>
            <a:endParaRPr lang="de-DE" sz="900" dirty="0"/>
          </a:p>
          <a:p>
            <a:r>
              <a:rPr lang="de-AT" sz="900" dirty="0"/>
              <a:t> </a:t>
            </a:r>
            <a:endParaRPr lang="de-DE" sz="900" dirty="0"/>
          </a:p>
          <a:p>
            <a:r>
              <a:rPr lang="de-AT" sz="900" dirty="0" err="1"/>
              <a:t>social</a:t>
            </a:r>
            <a:r>
              <a:rPr lang="de-AT" sz="900" dirty="0"/>
              <a:t> </a:t>
            </a:r>
            <a:r>
              <a:rPr lang="de-AT" sz="900" dirty="0" err="1"/>
              <a:t>housing</a:t>
            </a:r>
            <a:r>
              <a:rPr lang="de-AT" sz="900" dirty="0"/>
              <a:t> (Wiener Wohnbauförderung)	</a:t>
            </a:r>
            <a:endParaRPr lang="de-DE" sz="900" dirty="0"/>
          </a:p>
          <a:p>
            <a:r>
              <a:rPr lang="de-AT" sz="900" dirty="0"/>
              <a:t> </a:t>
            </a:r>
            <a:endParaRPr lang="de-DE" sz="900" dirty="0"/>
          </a:p>
          <a:p>
            <a:r>
              <a:rPr lang="de-AT" sz="900" dirty="0"/>
              <a:t> </a:t>
            </a:r>
            <a:endParaRPr lang="de-DE" sz="900" dirty="0"/>
          </a:p>
          <a:p>
            <a:r>
              <a:rPr lang="de-AT" sz="900" dirty="0"/>
              <a:t>Average Living Space in Austria: 41,2 m2 pro Person</a:t>
            </a:r>
            <a:endParaRPr lang="de-DE" sz="900" dirty="0"/>
          </a:p>
          <a:p>
            <a:r>
              <a:rPr lang="de-AT" sz="900" dirty="0" err="1"/>
              <a:t>Social</a:t>
            </a:r>
            <a:r>
              <a:rPr lang="de-AT" sz="900" dirty="0"/>
              <a:t> </a:t>
            </a:r>
            <a:r>
              <a:rPr lang="de-AT" sz="900" dirty="0" err="1"/>
              <a:t>Housing</a:t>
            </a:r>
            <a:r>
              <a:rPr lang="de-AT" sz="900" dirty="0"/>
              <a:t>: &gt; 22,5 m2/</a:t>
            </a:r>
            <a:r>
              <a:rPr lang="de-AT" sz="900" dirty="0" err="1"/>
              <a:t>person</a:t>
            </a:r>
            <a:endParaRPr lang="de-DE" sz="900" dirty="0"/>
          </a:p>
          <a:p>
            <a:r>
              <a:rPr lang="de-AT" sz="900" dirty="0"/>
              <a:t> </a:t>
            </a:r>
            <a:endParaRPr lang="de-DE" sz="900" dirty="0"/>
          </a:p>
          <a:p>
            <a:endParaRPr lang="de-DE" sz="900" dirty="0" smtClean="0"/>
          </a:p>
          <a:p>
            <a:r>
              <a:rPr lang="de-DE" sz="900" dirty="0" smtClean="0"/>
              <a:t>E</a:t>
            </a:r>
            <a:r>
              <a:rPr lang="de-AT" sz="900" dirty="0" err="1" smtClean="0"/>
              <a:t>uropäischer</a:t>
            </a:r>
            <a:r>
              <a:rPr lang="de-AT" sz="900" dirty="0" smtClean="0"/>
              <a:t> </a:t>
            </a:r>
            <a:r>
              <a:rPr lang="de-AT" sz="900" dirty="0" err="1"/>
              <a:t>GreenBuilding</a:t>
            </a:r>
            <a:r>
              <a:rPr lang="de-AT" sz="900" dirty="0"/>
              <a:t> Integrated Design Award 2014</a:t>
            </a:r>
            <a:endParaRPr lang="de-DE" sz="900" dirty="0"/>
          </a:p>
          <a:p>
            <a:r>
              <a:rPr lang="de-DE" sz="900" dirty="0"/>
              <a:t>World Smart City Award für Seestadt-Projekt 2016</a:t>
            </a:r>
          </a:p>
          <a:p>
            <a:r>
              <a:rPr lang="de-DE" sz="900" dirty="0"/>
              <a:t> </a:t>
            </a:r>
          </a:p>
          <a:p>
            <a:r>
              <a:rPr lang="de-AT" sz="900" dirty="0"/>
              <a:t>soziale Nachhaltigkeit</a:t>
            </a:r>
            <a:endParaRPr lang="de-DE" sz="900" dirty="0"/>
          </a:p>
          <a:p>
            <a:r>
              <a:rPr lang="de-AT" sz="900" dirty="0"/>
              <a:t>Klimafreundlichkeit</a:t>
            </a:r>
            <a:endParaRPr lang="de-DE" sz="900" dirty="0"/>
          </a:p>
          <a:p>
            <a:r>
              <a:rPr lang="de-AT" sz="900" dirty="0"/>
              <a:t>Niedrigenergiestandard</a:t>
            </a:r>
            <a:endParaRPr lang="de-DE" sz="900" dirty="0"/>
          </a:p>
          <a:p>
            <a:r>
              <a:rPr lang="de-AT" sz="900" dirty="0"/>
              <a:t>Leistbarkeit</a:t>
            </a:r>
            <a:endParaRPr lang="de-DE" sz="900" dirty="0"/>
          </a:p>
          <a:p>
            <a:r>
              <a:rPr lang="de-AT" sz="900" dirty="0"/>
              <a:t>funktionale Durchmischung und architektonische Vielfalt</a:t>
            </a:r>
            <a:endParaRPr lang="de-DE" sz="900" dirty="0"/>
          </a:p>
          <a:p>
            <a:r>
              <a:rPr lang="de-AT" sz="900" dirty="0"/>
              <a:t> </a:t>
            </a:r>
            <a:endParaRPr lang="de-DE" sz="900" dirty="0"/>
          </a:p>
          <a:p>
            <a:r>
              <a:rPr lang="de-AT" sz="900" dirty="0"/>
              <a:t> </a:t>
            </a:r>
            <a:endParaRPr lang="de-DE" sz="900" dirty="0"/>
          </a:p>
          <a:p>
            <a:r>
              <a:rPr lang="de-AT" sz="900" dirty="0"/>
              <a:t>Selbstinitiative und Partizipation bei den Baugruppen</a:t>
            </a:r>
            <a:endParaRPr lang="de-DE" sz="900" dirty="0"/>
          </a:p>
          <a:p>
            <a:r>
              <a:rPr lang="de-AT" sz="900" dirty="0"/>
              <a:t> </a:t>
            </a:r>
            <a:endParaRPr lang="de-DE" sz="900" dirty="0"/>
          </a:p>
          <a:p>
            <a:r>
              <a:rPr lang="de-AT" sz="900" dirty="0"/>
              <a:t> </a:t>
            </a:r>
            <a:endParaRPr lang="de-DE" sz="900" dirty="0"/>
          </a:p>
          <a:p>
            <a:endParaRPr lang="de-AT" sz="900" dirty="0" smtClean="0"/>
          </a:p>
          <a:p>
            <a:r>
              <a:rPr lang="de-AT" sz="900" dirty="0" smtClean="0"/>
              <a:t>Public </a:t>
            </a:r>
            <a:r>
              <a:rPr lang="de-AT" sz="900" dirty="0"/>
              <a:t>Space: 50 % </a:t>
            </a:r>
            <a:r>
              <a:rPr lang="de-AT" sz="900" dirty="0" err="1"/>
              <a:t>of</a:t>
            </a:r>
            <a:r>
              <a:rPr lang="de-AT" sz="900" dirty="0"/>
              <a:t> </a:t>
            </a:r>
            <a:r>
              <a:rPr lang="de-AT" sz="900" dirty="0" err="1"/>
              <a:t>site</a:t>
            </a:r>
            <a:r>
              <a:rPr lang="de-AT" sz="900" dirty="0"/>
              <a:t> </a:t>
            </a:r>
            <a:r>
              <a:rPr lang="de-AT" sz="900" dirty="0" err="1"/>
              <a:t>aerea</a:t>
            </a:r>
            <a:endParaRPr lang="de-DE" sz="900" dirty="0"/>
          </a:p>
          <a:p>
            <a:r>
              <a:rPr lang="de-AT" sz="900" dirty="0"/>
              <a:t>500 m² </a:t>
            </a:r>
            <a:r>
              <a:rPr lang="de-AT" sz="900" dirty="0" err="1"/>
              <a:t>common</a:t>
            </a:r>
            <a:r>
              <a:rPr lang="de-AT" sz="900" dirty="0"/>
              <a:t> </a:t>
            </a:r>
            <a:r>
              <a:rPr lang="de-AT" sz="900" dirty="0" err="1"/>
              <a:t>aereas</a:t>
            </a:r>
            <a:r>
              <a:rPr lang="de-AT" sz="900" dirty="0"/>
              <a:t> </a:t>
            </a:r>
            <a:r>
              <a:rPr lang="de-AT" sz="900" dirty="0" err="1"/>
              <a:t>like</a:t>
            </a:r>
            <a:r>
              <a:rPr lang="de-AT" sz="900" dirty="0"/>
              <a:t> </a:t>
            </a:r>
            <a:r>
              <a:rPr lang="de-AT" sz="900" dirty="0" err="1"/>
              <a:t>working</a:t>
            </a:r>
            <a:r>
              <a:rPr lang="de-AT" sz="900" dirty="0"/>
              <a:t> </a:t>
            </a:r>
            <a:r>
              <a:rPr lang="de-AT" sz="900" dirty="0" err="1"/>
              <a:t>rooms</a:t>
            </a:r>
            <a:r>
              <a:rPr lang="de-AT" sz="900" dirty="0"/>
              <a:t>,  </a:t>
            </a:r>
            <a:r>
              <a:rPr lang="de-AT" sz="900" dirty="0" err="1"/>
              <a:t>music</a:t>
            </a:r>
            <a:r>
              <a:rPr lang="de-AT" sz="900" dirty="0"/>
              <a:t>- </a:t>
            </a:r>
            <a:r>
              <a:rPr lang="de-AT" sz="900" dirty="0" err="1"/>
              <a:t>and</a:t>
            </a:r>
            <a:r>
              <a:rPr lang="de-AT" sz="900" dirty="0"/>
              <a:t>  </a:t>
            </a:r>
            <a:r>
              <a:rPr lang="de-AT" sz="900" dirty="0" err="1"/>
              <a:t>rehearsal</a:t>
            </a:r>
            <a:r>
              <a:rPr lang="de-AT" sz="900" dirty="0"/>
              <a:t> </a:t>
            </a:r>
            <a:r>
              <a:rPr lang="de-AT" sz="900" dirty="0" err="1"/>
              <a:t>rooms</a:t>
            </a:r>
            <a:r>
              <a:rPr lang="de-AT" sz="900" dirty="0"/>
              <a:t>, </a:t>
            </a:r>
            <a:r>
              <a:rPr lang="de-AT" sz="900" dirty="0" err="1"/>
              <a:t>library</a:t>
            </a:r>
            <a:r>
              <a:rPr lang="de-AT" sz="900" dirty="0"/>
              <a:t>, Sauna, </a:t>
            </a:r>
            <a:r>
              <a:rPr lang="de-AT" sz="900" dirty="0" err="1" smtClean="0"/>
              <a:t>common</a:t>
            </a:r>
            <a:r>
              <a:rPr lang="de-AT" sz="900" dirty="0" smtClean="0"/>
              <a:t> </a:t>
            </a:r>
            <a:r>
              <a:rPr lang="de-AT" sz="900" dirty="0" err="1"/>
              <a:t>kitchen</a:t>
            </a:r>
            <a:r>
              <a:rPr lang="de-AT" sz="900" dirty="0"/>
              <a:t>, </a:t>
            </a:r>
            <a:r>
              <a:rPr lang="de-AT" sz="900" dirty="0" err="1"/>
              <a:t>Indoor</a:t>
            </a:r>
            <a:r>
              <a:rPr lang="de-AT" sz="900" dirty="0"/>
              <a:t> </a:t>
            </a:r>
            <a:r>
              <a:rPr lang="de-AT" sz="900" dirty="0" err="1"/>
              <a:t>playground</a:t>
            </a:r>
            <a:r>
              <a:rPr lang="de-AT" sz="900" dirty="0"/>
              <a:t>, </a:t>
            </a:r>
            <a:r>
              <a:rPr lang="de-AT" sz="900" dirty="0" err="1"/>
              <a:t>foyer</a:t>
            </a:r>
            <a:endParaRPr lang="de-DE" sz="900" dirty="0"/>
          </a:p>
          <a:p>
            <a:r>
              <a:rPr lang="de-AT" sz="900" dirty="0"/>
              <a:t> </a:t>
            </a:r>
            <a:endParaRPr lang="de-DE" sz="900" dirty="0"/>
          </a:p>
          <a:p>
            <a:r>
              <a:rPr lang="de-AT" sz="900" dirty="0"/>
              <a:t> </a:t>
            </a:r>
            <a:endParaRPr lang="de-DE" sz="900" dirty="0"/>
          </a:p>
          <a:p>
            <a:r>
              <a:rPr lang="de-AT" sz="900" dirty="0"/>
              <a:t> </a:t>
            </a:r>
            <a:endParaRPr lang="de-DE" sz="900" dirty="0"/>
          </a:p>
          <a:p>
            <a:r>
              <a:rPr lang="de-AT" sz="900" dirty="0" err="1"/>
              <a:t>higher</a:t>
            </a:r>
            <a:r>
              <a:rPr lang="de-AT" sz="900" dirty="0"/>
              <a:t> </a:t>
            </a:r>
            <a:r>
              <a:rPr lang="de-AT" sz="900" dirty="0" err="1"/>
              <a:t>level</a:t>
            </a:r>
            <a:r>
              <a:rPr lang="de-AT" sz="900" dirty="0"/>
              <a:t> </a:t>
            </a:r>
            <a:r>
              <a:rPr lang="de-AT" sz="900" dirty="0" err="1"/>
              <a:t>than</a:t>
            </a:r>
            <a:r>
              <a:rPr lang="de-AT" sz="900" dirty="0"/>
              <a:t> </a:t>
            </a:r>
            <a:r>
              <a:rPr lang="de-AT" sz="900" dirty="0" err="1"/>
              <a:t>the</a:t>
            </a:r>
            <a:r>
              <a:rPr lang="de-AT" sz="900" dirty="0"/>
              <a:t> </a:t>
            </a:r>
            <a:r>
              <a:rPr lang="de-AT" sz="900" dirty="0" err="1"/>
              <a:t>usual</a:t>
            </a:r>
            <a:r>
              <a:rPr lang="de-AT" sz="900" dirty="0"/>
              <a:t> </a:t>
            </a:r>
            <a:r>
              <a:rPr lang="de-AT" sz="900" dirty="0" err="1"/>
              <a:t>standard</a:t>
            </a:r>
            <a:r>
              <a:rPr lang="de-AT" sz="900" dirty="0"/>
              <a:t> </a:t>
            </a:r>
            <a:r>
              <a:rPr lang="de-AT" sz="900" dirty="0" err="1"/>
              <a:t>of</a:t>
            </a:r>
            <a:r>
              <a:rPr lang="de-AT" sz="900" dirty="0"/>
              <a:t> </a:t>
            </a:r>
            <a:r>
              <a:rPr lang="de-AT" sz="900" dirty="0" err="1"/>
              <a:t>social</a:t>
            </a:r>
            <a:r>
              <a:rPr lang="de-AT" sz="900" dirty="0"/>
              <a:t> </a:t>
            </a:r>
            <a:r>
              <a:rPr lang="de-AT" sz="900" dirty="0" err="1"/>
              <a:t>housing</a:t>
            </a:r>
            <a:r>
              <a:rPr lang="de-AT" sz="900" dirty="0"/>
              <a:t> in </a:t>
            </a:r>
            <a:r>
              <a:rPr lang="de-AT" sz="900" dirty="0" err="1"/>
              <a:t>austria</a:t>
            </a:r>
            <a:endParaRPr lang="de-DE" sz="900" dirty="0"/>
          </a:p>
          <a:p>
            <a:r>
              <a:rPr lang="de-AT" sz="900" dirty="0"/>
              <a:t> </a:t>
            </a:r>
            <a:endParaRPr lang="de-DE" sz="900" dirty="0"/>
          </a:p>
          <a:p>
            <a:r>
              <a:rPr lang="de-AT" sz="900" dirty="0"/>
              <a:t> </a:t>
            </a:r>
            <a:endParaRPr lang="de-DE" sz="900" dirty="0"/>
          </a:p>
          <a:p>
            <a:r>
              <a:rPr lang="de-AT" sz="900" dirty="0"/>
              <a:t> </a:t>
            </a:r>
            <a:endParaRPr lang="de-DE" sz="900" dirty="0"/>
          </a:p>
          <a:p>
            <a:r>
              <a:rPr lang="de-AT" sz="900" dirty="0"/>
              <a:t>Miete/m2 in Wien 22. Bezirk: </a:t>
            </a:r>
            <a:r>
              <a:rPr lang="de-AT" sz="900" b="1" dirty="0"/>
              <a:t>€</a:t>
            </a:r>
            <a:r>
              <a:rPr lang="de-AT" sz="900" dirty="0"/>
              <a:t>16 .- /m2</a:t>
            </a:r>
            <a:endParaRPr lang="de-DE" sz="900" dirty="0"/>
          </a:p>
          <a:p>
            <a:endParaRPr lang="de-DE" sz="900" dirty="0"/>
          </a:p>
        </p:txBody>
      </p:sp>
    </p:spTree>
    <p:extLst>
      <p:ext uri="{BB962C8B-B14F-4D97-AF65-F5344CB8AC3E}">
        <p14:creationId xmlns:p14="http://schemas.microsoft.com/office/powerpoint/2010/main" val="3352915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75947" y="510551"/>
            <a:ext cx="7144258" cy="4280659"/>
          </a:xfrm>
          <a:prstGeom prst="rect">
            <a:avLst/>
          </a:prstGeom>
        </p:spPr>
        <p:txBody>
          <a:bodyPr wrap="square">
            <a:spAutoFit/>
          </a:bodyPr>
          <a:lstStyle/>
          <a:p>
            <a:pPr>
              <a:lnSpc>
                <a:spcPct val="150000"/>
              </a:lnSpc>
            </a:pPr>
            <a:r>
              <a:rPr lang="en-GB" sz="1200" dirty="0" smtClean="0"/>
              <a:t>Altogether </a:t>
            </a:r>
            <a:r>
              <a:rPr lang="en-GB" sz="1200" dirty="0"/>
              <a:t>40 </a:t>
            </a:r>
            <a:r>
              <a:rPr lang="en-GB" sz="1200" dirty="0" smtClean="0"/>
              <a:t>questionnaires </a:t>
            </a:r>
            <a:r>
              <a:rPr lang="en-GB" sz="1200" dirty="0"/>
              <a:t>were evaluated and analysed related to significant </a:t>
            </a:r>
            <a:r>
              <a:rPr lang="en-GB" sz="1200" dirty="0" smtClean="0"/>
              <a:t>differences.</a:t>
            </a:r>
            <a:endParaRPr lang="de-DE" sz="1200" dirty="0"/>
          </a:p>
          <a:p>
            <a:pPr>
              <a:lnSpc>
                <a:spcPct val="150000"/>
              </a:lnSpc>
            </a:pPr>
            <a:r>
              <a:rPr lang="en-GB" sz="1200" dirty="0"/>
              <a:t>The trend showed differences at the following questions:</a:t>
            </a:r>
            <a:endParaRPr lang="de-DE" sz="1200" dirty="0"/>
          </a:p>
          <a:p>
            <a:pPr>
              <a:lnSpc>
                <a:spcPct val="150000"/>
              </a:lnSpc>
            </a:pPr>
            <a:r>
              <a:rPr lang="en-GB" sz="1200" dirty="0"/>
              <a:t> </a:t>
            </a:r>
            <a:endParaRPr lang="en-GB" sz="1200" dirty="0" smtClean="0"/>
          </a:p>
          <a:p>
            <a:pPr>
              <a:lnSpc>
                <a:spcPct val="150000"/>
              </a:lnSpc>
            </a:pPr>
            <a:endParaRPr lang="en-GB" sz="1200" dirty="0" smtClean="0"/>
          </a:p>
          <a:p>
            <a:pPr>
              <a:lnSpc>
                <a:spcPct val="150000"/>
              </a:lnSpc>
            </a:pPr>
            <a:endParaRPr lang="en-GB" sz="1200" dirty="0"/>
          </a:p>
          <a:p>
            <a:pPr>
              <a:lnSpc>
                <a:spcPct val="150000"/>
              </a:lnSpc>
            </a:pPr>
            <a:endParaRPr lang="de-DE" sz="1200" dirty="0"/>
          </a:p>
          <a:p>
            <a:pPr>
              <a:lnSpc>
                <a:spcPct val="150000"/>
              </a:lnSpc>
            </a:pPr>
            <a:r>
              <a:rPr lang="en-GB" sz="1000" dirty="0"/>
              <a:t>Number of Rooms (average higher in </a:t>
            </a:r>
            <a:r>
              <a:rPr lang="en-GB" sz="1000" dirty="0" err="1"/>
              <a:t>Aspern</a:t>
            </a:r>
            <a:r>
              <a:rPr lang="en-GB" sz="1000" dirty="0"/>
              <a:t>)</a:t>
            </a:r>
            <a:endParaRPr lang="de-DE" sz="1000" dirty="0"/>
          </a:p>
          <a:p>
            <a:pPr>
              <a:lnSpc>
                <a:spcPct val="150000"/>
              </a:lnSpc>
            </a:pPr>
            <a:r>
              <a:rPr lang="en-GB" sz="1000" dirty="0"/>
              <a:t>Would like to move into a different settlement (</a:t>
            </a:r>
            <a:r>
              <a:rPr lang="en-GB" sz="1000" dirty="0" err="1"/>
              <a:t>refusial</a:t>
            </a:r>
            <a:r>
              <a:rPr lang="en-GB" sz="1000" dirty="0"/>
              <a:t> higher in </a:t>
            </a:r>
            <a:r>
              <a:rPr lang="en-GB" sz="1000" dirty="0" err="1"/>
              <a:t>Aspern</a:t>
            </a:r>
            <a:r>
              <a:rPr lang="en-GB" sz="1000" dirty="0"/>
              <a:t>)</a:t>
            </a:r>
            <a:endParaRPr lang="de-DE" sz="1000" dirty="0"/>
          </a:p>
          <a:p>
            <a:pPr>
              <a:lnSpc>
                <a:spcPct val="150000"/>
              </a:lnSpc>
            </a:pPr>
            <a:r>
              <a:rPr lang="en-GB" sz="1000" dirty="0"/>
              <a:t>I am pleased with this apartment (agreement higher in </a:t>
            </a:r>
            <a:r>
              <a:rPr lang="en-GB" sz="1000" dirty="0" err="1"/>
              <a:t>Aspern</a:t>
            </a:r>
            <a:r>
              <a:rPr lang="en-GB" sz="1000" dirty="0"/>
              <a:t>)</a:t>
            </a:r>
            <a:endParaRPr lang="de-DE" sz="1000" dirty="0"/>
          </a:p>
          <a:p>
            <a:pPr>
              <a:lnSpc>
                <a:spcPct val="150000"/>
              </a:lnSpc>
            </a:pPr>
            <a:r>
              <a:rPr lang="en-GB" sz="1000" dirty="0"/>
              <a:t>Satisfaction with the arrangement of houses in the estate (higher in </a:t>
            </a:r>
            <a:r>
              <a:rPr lang="en-GB" sz="1000" dirty="0" err="1"/>
              <a:t>Aspern</a:t>
            </a:r>
            <a:r>
              <a:rPr lang="en-GB" sz="1000" dirty="0"/>
              <a:t>)</a:t>
            </a:r>
            <a:endParaRPr lang="de-DE" sz="1000" dirty="0"/>
          </a:p>
          <a:p>
            <a:pPr>
              <a:lnSpc>
                <a:spcPct val="150000"/>
              </a:lnSpc>
            </a:pPr>
            <a:r>
              <a:rPr lang="en-GB" sz="1000" dirty="0"/>
              <a:t>Satisfaction with the access (floor, staircase) to the apartment (higher in </a:t>
            </a:r>
            <a:r>
              <a:rPr lang="en-GB" sz="1000" dirty="0" err="1"/>
              <a:t>Aspern</a:t>
            </a:r>
            <a:r>
              <a:rPr lang="en-GB" sz="1000" dirty="0"/>
              <a:t>)</a:t>
            </a:r>
            <a:endParaRPr lang="de-DE" sz="1000" dirty="0"/>
          </a:p>
          <a:p>
            <a:pPr>
              <a:lnSpc>
                <a:spcPct val="150000"/>
              </a:lnSpc>
            </a:pPr>
            <a:r>
              <a:rPr lang="en-GB" sz="1000" dirty="0"/>
              <a:t>Satisfaction with the accessibility of school/kindergarten (higher in </a:t>
            </a:r>
            <a:r>
              <a:rPr lang="en-GB" sz="1000" dirty="0" err="1"/>
              <a:t>Aspern</a:t>
            </a:r>
            <a:r>
              <a:rPr lang="en-GB" sz="1000" dirty="0"/>
              <a:t>)</a:t>
            </a:r>
            <a:endParaRPr lang="de-DE" sz="1000" dirty="0"/>
          </a:p>
          <a:p>
            <a:pPr>
              <a:lnSpc>
                <a:spcPct val="150000"/>
              </a:lnSpc>
            </a:pPr>
            <a:r>
              <a:rPr lang="en-GB" sz="1000" dirty="0"/>
              <a:t>Satisfaction with Nature/Green in the vicinity (higher in </a:t>
            </a:r>
            <a:r>
              <a:rPr lang="en-GB" sz="1000" dirty="0" err="1"/>
              <a:t>Aspern</a:t>
            </a:r>
            <a:r>
              <a:rPr lang="en-GB" sz="1000" dirty="0"/>
              <a:t>)</a:t>
            </a:r>
            <a:endParaRPr lang="de-DE" sz="1000" dirty="0"/>
          </a:p>
          <a:p>
            <a:pPr>
              <a:lnSpc>
                <a:spcPct val="150000"/>
              </a:lnSpc>
            </a:pPr>
            <a:r>
              <a:rPr lang="en-GB" sz="1000" dirty="0"/>
              <a:t>Satisfaction with Parks in the estate (higher in </a:t>
            </a:r>
            <a:r>
              <a:rPr lang="en-GB" sz="1000" dirty="0" err="1"/>
              <a:t>Aspern</a:t>
            </a:r>
            <a:r>
              <a:rPr lang="en-GB" sz="1000" dirty="0"/>
              <a:t>)</a:t>
            </a:r>
            <a:endParaRPr lang="de-DE" sz="1000" dirty="0"/>
          </a:p>
          <a:p>
            <a:pPr>
              <a:lnSpc>
                <a:spcPct val="150000"/>
              </a:lnSpc>
            </a:pPr>
            <a:r>
              <a:rPr lang="en-GB" sz="1000" dirty="0"/>
              <a:t>Are there enough community facilities in the estate (agreement in </a:t>
            </a:r>
            <a:r>
              <a:rPr lang="en-GB" sz="1000" dirty="0" err="1"/>
              <a:t>Aspern</a:t>
            </a:r>
            <a:r>
              <a:rPr lang="en-GB" sz="1000" dirty="0"/>
              <a:t> higher)</a:t>
            </a:r>
            <a:endParaRPr lang="de-DE" sz="1000" dirty="0"/>
          </a:p>
          <a:p>
            <a:pPr>
              <a:lnSpc>
                <a:spcPct val="150000"/>
              </a:lnSpc>
            </a:pPr>
            <a:r>
              <a:rPr lang="en-GB" sz="1000" dirty="0"/>
              <a:t>Are there enough parking Spaces in your vicinity? (agreement in </a:t>
            </a:r>
            <a:r>
              <a:rPr lang="en-GB" sz="1000" dirty="0" err="1"/>
              <a:t>Aspern</a:t>
            </a:r>
            <a:r>
              <a:rPr lang="en-GB" sz="1000" dirty="0"/>
              <a:t> higher</a:t>
            </a:r>
            <a:r>
              <a:rPr lang="en-GB" sz="1000" dirty="0" smtClean="0"/>
              <a:t>)</a:t>
            </a:r>
          </a:p>
          <a:p>
            <a:pPr>
              <a:lnSpc>
                <a:spcPct val="150000"/>
              </a:lnSpc>
            </a:pPr>
            <a:endParaRPr lang="de-DE" sz="1000" dirty="0"/>
          </a:p>
        </p:txBody>
      </p:sp>
    </p:spTree>
    <p:extLst>
      <p:ext uri="{BB962C8B-B14F-4D97-AF65-F5344CB8AC3E}">
        <p14:creationId xmlns:p14="http://schemas.microsoft.com/office/powerpoint/2010/main" val="2736533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05960" y="751344"/>
            <a:ext cx="4572000" cy="4511491"/>
          </a:xfrm>
          <a:prstGeom prst="rect">
            <a:avLst/>
          </a:prstGeom>
        </p:spPr>
        <p:txBody>
          <a:bodyPr>
            <a:spAutoFit/>
          </a:bodyPr>
          <a:lstStyle/>
          <a:p>
            <a:r>
              <a:rPr lang="de-DE" sz="1000" dirty="0"/>
              <a:t>V17.2</a:t>
            </a:r>
          </a:p>
          <a:p>
            <a:pPr>
              <a:lnSpc>
                <a:spcPct val="150000"/>
              </a:lnSpc>
            </a:pPr>
            <a:r>
              <a:rPr lang="de-DE" sz="1000" dirty="0"/>
              <a:t>Größe (</a:t>
            </a:r>
            <a:r>
              <a:rPr lang="de-DE" sz="1000" dirty="0" err="1"/>
              <a:t>Aspern</a:t>
            </a:r>
            <a:r>
              <a:rPr lang="de-DE" sz="1000" dirty="0"/>
              <a:t> eher zufrieden)</a:t>
            </a:r>
          </a:p>
          <a:p>
            <a:pPr>
              <a:lnSpc>
                <a:spcPct val="150000"/>
              </a:lnSpc>
            </a:pPr>
            <a:r>
              <a:rPr lang="de-DE" sz="1000" dirty="0"/>
              <a:t>Stauraum (</a:t>
            </a:r>
            <a:r>
              <a:rPr lang="de-DE" sz="1000" dirty="0" err="1"/>
              <a:t>Aspern</a:t>
            </a:r>
            <a:r>
              <a:rPr lang="de-DE" sz="1000" dirty="0"/>
              <a:t> eher zufrieden)</a:t>
            </a:r>
          </a:p>
          <a:p>
            <a:pPr>
              <a:lnSpc>
                <a:spcPct val="150000"/>
              </a:lnSpc>
            </a:pPr>
            <a:r>
              <a:rPr lang="de-DE" sz="1000" dirty="0"/>
              <a:t>Helligkeit  (</a:t>
            </a:r>
            <a:r>
              <a:rPr lang="de-DE" sz="1000" dirty="0" err="1"/>
              <a:t>Aspern</a:t>
            </a:r>
            <a:r>
              <a:rPr lang="de-DE" sz="1000" dirty="0"/>
              <a:t> eher zufrieden)</a:t>
            </a:r>
          </a:p>
          <a:p>
            <a:pPr>
              <a:lnSpc>
                <a:spcPct val="150000"/>
              </a:lnSpc>
            </a:pPr>
            <a:r>
              <a:rPr lang="de-DE" sz="1000" dirty="0"/>
              <a:t>Raumanordnung  (</a:t>
            </a:r>
            <a:r>
              <a:rPr lang="de-DE" sz="1000" dirty="0" err="1"/>
              <a:t>Aspern</a:t>
            </a:r>
            <a:r>
              <a:rPr lang="de-DE" sz="1000" dirty="0"/>
              <a:t> eher zufrieden)</a:t>
            </a:r>
          </a:p>
          <a:p>
            <a:pPr>
              <a:lnSpc>
                <a:spcPct val="150000"/>
              </a:lnSpc>
            </a:pPr>
            <a:r>
              <a:rPr lang="de-DE" sz="1000" dirty="0"/>
              <a:t>Raumanzahl  (</a:t>
            </a:r>
            <a:r>
              <a:rPr lang="de-DE" sz="1000" dirty="0" err="1"/>
              <a:t>Aspern</a:t>
            </a:r>
            <a:r>
              <a:rPr lang="de-DE" sz="1000" dirty="0"/>
              <a:t> eher zufrieden)</a:t>
            </a:r>
          </a:p>
          <a:p>
            <a:pPr>
              <a:lnSpc>
                <a:spcPct val="150000"/>
              </a:lnSpc>
            </a:pPr>
            <a:r>
              <a:rPr lang="de-DE" sz="1000" dirty="0"/>
              <a:t>Zimmergröße (</a:t>
            </a:r>
            <a:r>
              <a:rPr lang="de-DE" sz="1000" dirty="0" err="1"/>
              <a:t>Aspern</a:t>
            </a:r>
            <a:r>
              <a:rPr lang="de-DE" sz="1000" dirty="0"/>
              <a:t> eher zufrieden)</a:t>
            </a:r>
          </a:p>
          <a:p>
            <a:pPr>
              <a:lnSpc>
                <a:spcPct val="150000"/>
              </a:lnSpc>
            </a:pPr>
            <a:r>
              <a:rPr lang="de-DE" sz="1000" dirty="0" err="1"/>
              <a:t>flexibilität</a:t>
            </a:r>
            <a:r>
              <a:rPr lang="de-DE" sz="1000" dirty="0"/>
              <a:t> (</a:t>
            </a:r>
            <a:r>
              <a:rPr lang="de-DE" sz="1000" dirty="0" err="1"/>
              <a:t>Aspern</a:t>
            </a:r>
            <a:r>
              <a:rPr lang="de-DE" sz="1000" dirty="0"/>
              <a:t> eher zufrieden)</a:t>
            </a:r>
          </a:p>
          <a:p>
            <a:pPr>
              <a:lnSpc>
                <a:spcPct val="150000"/>
              </a:lnSpc>
            </a:pPr>
            <a:r>
              <a:rPr lang="de-DE" sz="1000" dirty="0"/>
              <a:t>Wohnkosten (</a:t>
            </a:r>
            <a:r>
              <a:rPr lang="de-DE" sz="1000" dirty="0" err="1"/>
              <a:t>Aspern</a:t>
            </a:r>
            <a:r>
              <a:rPr lang="de-DE" sz="1000" dirty="0"/>
              <a:t> eher zufrieden)</a:t>
            </a:r>
          </a:p>
          <a:p>
            <a:pPr>
              <a:lnSpc>
                <a:spcPct val="150000"/>
              </a:lnSpc>
            </a:pPr>
            <a:r>
              <a:rPr lang="de-DE" sz="1000" dirty="0"/>
              <a:t>Lärm (</a:t>
            </a:r>
            <a:r>
              <a:rPr lang="de-DE" sz="1000" dirty="0" err="1"/>
              <a:t>Aspern</a:t>
            </a:r>
            <a:r>
              <a:rPr lang="de-DE" sz="1000" dirty="0"/>
              <a:t> eher zufrieden)</a:t>
            </a:r>
          </a:p>
          <a:p>
            <a:pPr>
              <a:lnSpc>
                <a:spcPct val="150000"/>
              </a:lnSpc>
            </a:pPr>
            <a:r>
              <a:rPr lang="de-DE" sz="1000" dirty="0"/>
              <a:t>Heizung (</a:t>
            </a:r>
            <a:r>
              <a:rPr lang="de-DE" sz="1000" dirty="0" err="1"/>
              <a:t>Aspern</a:t>
            </a:r>
            <a:r>
              <a:rPr lang="de-DE" sz="1000" dirty="0"/>
              <a:t> eher zufrieden)</a:t>
            </a:r>
          </a:p>
          <a:p>
            <a:pPr>
              <a:lnSpc>
                <a:spcPct val="150000"/>
              </a:lnSpc>
            </a:pPr>
            <a:r>
              <a:rPr lang="de-DE" sz="1000" dirty="0" err="1"/>
              <a:t>facilities</a:t>
            </a:r>
            <a:r>
              <a:rPr lang="de-DE" sz="1000" dirty="0"/>
              <a:t>/</a:t>
            </a:r>
            <a:r>
              <a:rPr lang="de-DE" sz="1000" dirty="0" err="1"/>
              <a:t>kü</a:t>
            </a:r>
            <a:r>
              <a:rPr lang="de-DE" sz="1000" dirty="0"/>
              <a:t> (</a:t>
            </a:r>
            <a:r>
              <a:rPr lang="de-DE" sz="1000" dirty="0" err="1"/>
              <a:t>Aspern</a:t>
            </a:r>
            <a:r>
              <a:rPr lang="de-DE" sz="1000" dirty="0"/>
              <a:t> eher zufrieden)</a:t>
            </a:r>
          </a:p>
          <a:p>
            <a:pPr>
              <a:lnSpc>
                <a:spcPct val="150000"/>
              </a:lnSpc>
            </a:pPr>
            <a:r>
              <a:rPr lang="de-DE" sz="1000" dirty="0" err="1"/>
              <a:t>Priv.Freiraum</a:t>
            </a:r>
            <a:r>
              <a:rPr lang="de-DE" sz="1000" dirty="0"/>
              <a:t> (</a:t>
            </a:r>
            <a:r>
              <a:rPr lang="de-DE" sz="1000" dirty="0" err="1"/>
              <a:t>Aspern</a:t>
            </a:r>
            <a:r>
              <a:rPr lang="de-DE" sz="1000" dirty="0"/>
              <a:t> eher zufrieden)</a:t>
            </a:r>
          </a:p>
          <a:p>
            <a:pPr>
              <a:lnSpc>
                <a:spcPct val="150000"/>
              </a:lnSpc>
            </a:pPr>
            <a:r>
              <a:rPr lang="de-DE" sz="1000" dirty="0" err="1"/>
              <a:t>zuw</a:t>
            </a:r>
            <a:r>
              <a:rPr lang="de-DE" sz="1000" dirty="0" smtClean="0"/>
              <a:t>.  Platz </a:t>
            </a:r>
            <a:r>
              <a:rPr lang="de-DE" sz="1000" dirty="0"/>
              <a:t>(</a:t>
            </a:r>
            <a:r>
              <a:rPr lang="de-DE" sz="1000" dirty="0" err="1"/>
              <a:t>Aspern</a:t>
            </a:r>
            <a:r>
              <a:rPr lang="de-DE" sz="1000" dirty="0"/>
              <a:t> eher zufrieden)</a:t>
            </a:r>
          </a:p>
          <a:p>
            <a:pPr>
              <a:lnSpc>
                <a:spcPct val="150000"/>
              </a:lnSpc>
            </a:pPr>
            <a:r>
              <a:rPr lang="de-DE" sz="1000" dirty="0"/>
              <a:t>Vereine (Zustimmung eher in </a:t>
            </a:r>
            <a:r>
              <a:rPr lang="de-DE" sz="1000" dirty="0" err="1"/>
              <a:t>Aspen</a:t>
            </a:r>
            <a:r>
              <a:rPr lang="de-DE" sz="1000" dirty="0"/>
              <a:t>)</a:t>
            </a:r>
          </a:p>
          <a:p>
            <a:pPr>
              <a:lnSpc>
                <a:spcPct val="150000"/>
              </a:lnSpc>
            </a:pPr>
            <a:r>
              <a:rPr lang="de-DE" sz="1000" dirty="0" smtClean="0"/>
              <a:t>Viele </a:t>
            </a:r>
            <a:r>
              <a:rPr lang="de-DE" sz="1000" dirty="0" err="1" smtClean="0"/>
              <a:t>kl.Kinder</a:t>
            </a:r>
            <a:r>
              <a:rPr lang="de-DE" sz="1000" dirty="0" smtClean="0"/>
              <a:t> </a:t>
            </a:r>
            <a:r>
              <a:rPr lang="de-DE" sz="1000" dirty="0"/>
              <a:t>(Zustimmung eher in </a:t>
            </a:r>
            <a:r>
              <a:rPr lang="de-DE" sz="1000" dirty="0" err="1"/>
              <a:t>Aspen</a:t>
            </a:r>
            <a:r>
              <a:rPr lang="de-DE" sz="1000" dirty="0"/>
              <a:t>)</a:t>
            </a:r>
          </a:p>
          <a:p>
            <a:pPr>
              <a:lnSpc>
                <a:spcPct val="150000"/>
              </a:lnSpc>
            </a:pPr>
            <a:r>
              <a:rPr lang="de-DE" sz="1000" dirty="0" err="1"/>
              <a:t>bew</a:t>
            </a:r>
            <a:r>
              <a:rPr lang="de-DE" sz="1000" dirty="0"/>
              <a:t>. gekannt (Zustimmung eher in </a:t>
            </a:r>
            <a:r>
              <a:rPr lang="de-DE" sz="1000" dirty="0" err="1"/>
              <a:t>Aspen</a:t>
            </a:r>
            <a:r>
              <a:rPr lang="de-DE" sz="1000" dirty="0"/>
              <a:t>)</a:t>
            </a:r>
          </a:p>
          <a:p>
            <a:pPr>
              <a:lnSpc>
                <a:spcPct val="150000"/>
              </a:lnSpc>
            </a:pPr>
            <a:r>
              <a:rPr lang="de-DE" sz="1000" dirty="0"/>
              <a:t>Fluktuation (Zustimmung eher in HK)</a:t>
            </a:r>
          </a:p>
          <a:p>
            <a:pPr>
              <a:lnSpc>
                <a:spcPct val="150000"/>
              </a:lnSpc>
            </a:pPr>
            <a:r>
              <a:rPr lang="de-DE" sz="1000" dirty="0"/>
              <a:t>Konflikte (Zustimmung eher in </a:t>
            </a:r>
            <a:r>
              <a:rPr lang="de-DE" sz="1000" dirty="0" err="1"/>
              <a:t>Aspen</a:t>
            </a:r>
            <a:r>
              <a:rPr lang="de-DE" sz="1000" dirty="0"/>
              <a:t>)</a:t>
            </a:r>
          </a:p>
        </p:txBody>
      </p:sp>
    </p:spTree>
    <p:extLst>
      <p:ext uri="{BB962C8B-B14F-4D97-AF65-F5344CB8AC3E}">
        <p14:creationId xmlns:p14="http://schemas.microsoft.com/office/powerpoint/2010/main" val="392311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588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15900" y="353536"/>
            <a:ext cx="8686800" cy="6209395"/>
          </a:xfrm>
          <a:prstGeom prst="rect">
            <a:avLst/>
          </a:prstGeom>
        </p:spPr>
        <p:txBody>
          <a:bodyPr wrap="square">
            <a:spAutoFit/>
          </a:bodyPr>
          <a:lstStyle/>
          <a:p>
            <a:r>
              <a:rPr lang="en-GB" sz="1500" b="1" dirty="0" smtClean="0"/>
              <a:t>The social housing in different cultures using the example of Western Europe and East Asia</a:t>
            </a:r>
          </a:p>
          <a:p>
            <a:r>
              <a:rPr lang="en-GB" sz="1100" i="1" dirty="0" smtClean="0"/>
              <a:t>The attempt of a comparison of the same term in extremely differing circumstances.</a:t>
            </a:r>
          </a:p>
          <a:p>
            <a:endParaRPr lang="en-GB" sz="1100" i="1" dirty="0" smtClean="0"/>
          </a:p>
          <a:p>
            <a:pPr>
              <a:lnSpc>
                <a:spcPct val="150000"/>
              </a:lnSpc>
            </a:pPr>
            <a:r>
              <a:rPr lang="en-GB" sz="1100" dirty="0" smtClean="0"/>
              <a:t>1. In order to approach this first unmanageable translucent task, even 'social housing' for both regions must be defined and the terms are eventually to modify. So that is </a:t>
            </a:r>
            <a:r>
              <a:rPr lang="en-GB" sz="1100" dirty="0"/>
              <a:t>meant</a:t>
            </a:r>
            <a:r>
              <a:rPr lang="en-GB" sz="1100" dirty="0" smtClean="0"/>
              <a:t> basically the public institutions (state, country, community Canton....) subsidized housing for social groups that can not meet their needs on the free housing market.</a:t>
            </a:r>
          </a:p>
          <a:p>
            <a:pPr>
              <a:lnSpc>
                <a:spcPct val="150000"/>
              </a:lnSpc>
            </a:pPr>
            <a:endParaRPr lang="en-GB" sz="1100" dirty="0" smtClean="0"/>
          </a:p>
          <a:p>
            <a:pPr>
              <a:lnSpc>
                <a:spcPct val="150000"/>
              </a:lnSpc>
            </a:pPr>
            <a:r>
              <a:rPr lang="en-GB" sz="1100" dirty="0" smtClean="0"/>
              <a:t>It is assumed that the goal of creating social residential buildings in both regions is the same: </a:t>
            </a:r>
            <a:r>
              <a:rPr lang="en-GB" sz="1100" dirty="0"/>
              <a:t>to </a:t>
            </a:r>
            <a:r>
              <a:rPr lang="en-GB" sz="1100" dirty="0" smtClean="0"/>
              <a:t>create high-quality housing to the satisfaction of the residents.</a:t>
            </a:r>
          </a:p>
          <a:p>
            <a:pPr>
              <a:lnSpc>
                <a:spcPct val="150000"/>
              </a:lnSpc>
            </a:pPr>
            <a:endParaRPr lang="en-GB" sz="1100" dirty="0" smtClean="0"/>
          </a:p>
          <a:p>
            <a:pPr>
              <a:lnSpc>
                <a:spcPct val="150000"/>
              </a:lnSpc>
            </a:pPr>
            <a:r>
              <a:rPr lang="en-GB" sz="1100" dirty="0" smtClean="0"/>
              <a:t>Since the mid-60's in Austria and in neighbouring countries, interventions were </a:t>
            </a:r>
            <a:r>
              <a:rPr lang="en-GB" sz="1100" dirty="0"/>
              <a:t>started </a:t>
            </a:r>
            <a:r>
              <a:rPr lang="en-GB" sz="1100" dirty="0" smtClean="0"/>
              <a:t>to raise the housing needs. Researching plans were developed, within of it housing satisfaction surveys were made.</a:t>
            </a:r>
            <a:r>
              <a:rPr lang="en-GB" sz="1100" baseline="30000" dirty="0" smtClean="0"/>
              <a:t>1</a:t>
            </a:r>
          </a:p>
          <a:p>
            <a:pPr>
              <a:lnSpc>
                <a:spcPct val="150000"/>
              </a:lnSpc>
            </a:pPr>
            <a:r>
              <a:rPr lang="en-GB" sz="1100" dirty="0" smtClean="0"/>
              <a:t> </a:t>
            </a:r>
          </a:p>
          <a:p>
            <a:pPr>
              <a:lnSpc>
                <a:spcPct val="150000"/>
              </a:lnSpc>
            </a:pPr>
            <a:r>
              <a:rPr lang="en-GB" sz="1100" dirty="0" smtClean="0"/>
              <a:t>The housing satisfaction is a subjective judgment of the occupants that can be measured using a questionnaire that is created by sociologists. If one uses always the </a:t>
            </a:r>
            <a:r>
              <a:rPr lang="en-GB" sz="1100" dirty="0" smtClean="0">
                <a:solidFill>
                  <a:srgbClr val="FF0000"/>
                </a:solidFill>
              </a:rPr>
              <a:t>same scale of values</a:t>
            </a:r>
            <a:r>
              <a:rPr lang="en-GB" sz="1100" dirty="0" smtClean="0"/>
              <a:t>, the result is quite comparable. But the result does not make any statement about the objective quality of the studied buildings.</a:t>
            </a:r>
          </a:p>
          <a:p>
            <a:pPr>
              <a:lnSpc>
                <a:spcPct val="150000"/>
              </a:lnSpc>
            </a:pPr>
            <a:r>
              <a:rPr lang="en-GB" sz="1100" dirty="0" smtClean="0"/>
              <a:t>To an approaching, criteria and their maxim must be formulated. By choosing the criteria and defining the maxim, parameters are selected in turn, which can never be universal. Therefore, a rating system can never be called objective, but inter-subjective, which means:</a:t>
            </a:r>
          </a:p>
          <a:p>
            <a:pPr>
              <a:lnSpc>
                <a:spcPct val="150000"/>
              </a:lnSpc>
            </a:pPr>
            <a:r>
              <a:rPr lang="en-GB" sz="1100" dirty="0" smtClean="0"/>
              <a:t>For some of these inter-subjective values as </a:t>
            </a:r>
            <a:r>
              <a:rPr lang="en-GB" sz="1100" dirty="0"/>
              <a:t>much agreement (consensus) ​​</a:t>
            </a:r>
            <a:r>
              <a:rPr lang="en-GB" sz="1100" dirty="0" smtClean="0"/>
              <a:t>is prevailing within a given society at a given time that one can speak of a collective value development. These values ​​are then fixed in the form of standards, minimum requirements and other </a:t>
            </a:r>
            <a:r>
              <a:rPr lang="en-GB" sz="1100" dirty="0" smtClean="0"/>
              <a:t>reglements</a:t>
            </a:r>
            <a:r>
              <a:rPr lang="en-GB" sz="1100" dirty="0" smtClean="0"/>
              <a:t> like that. These include technical, design, building physics and medical-hygienic requirements for the apartment and the standardized functions such as eating and sleeping, psychological and social factors, such as the protection from unwanted interference and insight (security, intimacy).</a:t>
            </a:r>
          </a:p>
          <a:p>
            <a:endParaRPr lang="de-DE" sz="1400" dirty="0"/>
          </a:p>
        </p:txBody>
      </p:sp>
    </p:spTree>
    <p:extLst>
      <p:ext uri="{BB962C8B-B14F-4D97-AF65-F5344CB8AC3E}">
        <p14:creationId xmlns:p14="http://schemas.microsoft.com/office/powerpoint/2010/main" val="2855103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29858" y="30002"/>
            <a:ext cx="8270383" cy="5740030"/>
          </a:xfrm>
          <a:prstGeom prst="rect">
            <a:avLst/>
          </a:prstGeom>
        </p:spPr>
        <p:txBody>
          <a:bodyPr wrap="square">
            <a:spAutoFit/>
          </a:bodyPr>
          <a:lstStyle/>
          <a:p>
            <a:endParaRPr lang="de-DE" sz="1000" b="1" dirty="0" smtClean="0"/>
          </a:p>
          <a:p>
            <a:r>
              <a:rPr lang="de-DE" sz="1000" b="1" dirty="0" smtClean="0"/>
              <a:t>Der </a:t>
            </a:r>
            <a:r>
              <a:rPr lang="de-DE" sz="1000" b="1" dirty="0"/>
              <a:t>Soziale Wohnbau in unterschiedlichen Kulturen am Beispiel Westeuropa und Ostasien</a:t>
            </a:r>
            <a:endParaRPr lang="de-DE" sz="1000" dirty="0"/>
          </a:p>
          <a:p>
            <a:r>
              <a:rPr lang="de-DE" sz="1000" i="1" dirty="0"/>
              <a:t>Der Versuch eines Vergleichs desselben Begriffes in extrem differierenden  Gegebenheiten.</a:t>
            </a:r>
            <a:endParaRPr lang="de-DE" sz="1000" dirty="0"/>
          </a:p>
          <a:p>
            <a:r>
              <a:rPr lang="de-DE" sz="1000" dirty="0"/>
              <a:t> </a:t>
            </a:r>
            <a:endParaRPr lang="de-DE" sz="1000" dirty="0" smtClean="0"/>
          </a:p>
          <a:p>
            <a:endParaRPr lang="de-DE" sz="1000" dirty="0"/>
          </a:p>
          <a:p>
            <a:pPr>
              <a:lnSpc>
                <a:spcPct val="150000"/>
              </a:lnSpc>
            </a:pPr>
            <a:r>
              <a:rPr lang="de-DE" sz="900" dirty="0"/>
              <a:t>1. Um sich dieser zuerst unüberschaubar scheinenden Aufgabenstellung anzunähern, muss einmal der Begriff „Sozialer Wohnbau“ für beide Regionen definiert werden und die Begrifflichkeiten eventuell nachjustiert werden. Grundsätzlich ist damit der von öffentlichen Institutionen (Staat, Land, Gemeinde Kanton....) geförderte Wohnungsbau für soziale Gruppen, die ihren Bedarf am freien Wohnungsmarkt nicht decken können, gemeint.</a:t>
            </a:r>
          </a:p>
          <a:p>
            <a:pPr>
              <a:lnSpc>
                <a:spcPct val="150000"/>
              </a:lnSpc>
            </a:pPr>
            <a:r>
              <a:rPr lang="de-DE" sz="900" dirty="0"/>
              <a:t> </a:t>
            </a:r>
          </a:p>
          <a:p>
            <a:pPr>
              <a:lnSpc>
                <a:spcPct val="150000"/>
              </a:lnSpc>
            </a:pPr>
            <a:r>
              <a:rPr lang="de-DE" sz="900" dirty="0"/>
              <a:t>Es wird vorausgesetzt, dass das Ziel der Schaffung sozialer Wohnbauten in beiden Regionen dasselbe ist: </a:t>
            </a:r>
            <a:r>
              <a:rPr lang="de-DE" sz="900" dirty="0" err="1"/>
              <a:t>qualitätvollen</a:t>
            </a:r>
            <a:r>
              <a:rPr lang="de-DE" sz="900" dirty="0"/>
              <a:t> Wohnbau zur Zufriedenheit der Bewohner zu erstellen. </a:t>
            </a:r>
          </a:p>
          <a:p>
            <a:pPr>
              <a:lnSpc>
                <a:spcPct val="150000"/>
              </a:lnSpc>
            </a:pPr>
            <a:r>
              <a:rPr lang="de-DE" sz="900" dirty="0"/>
              <a:t> </a:t>
            </a:r>
          </a:p>
          <a:p>
            <a:pPr>
              <a:lnSpc>
                <a:spcPct val="150000"/>
              </a:lnSpc>
            </a:pPr>
            <a:r>
              <a:rPr lang="de-DE" sz="900" dirty="0"/>
              <a:t>Seit Mitte der 60-er Jahre wurde in Österreich und auch in den Nachbarländern begonnen, die Wohnbedürfnisse zu erheben. Forschungspläne wurden entwickelt, in deren Rahmen Wohnzufriedenheitsbefragungen durchgeführt wurden</a:t>
            </a:r>
            <a:r>
              <a:rPr lang="de-DE" sz="900" dirty="0" smtClean="0"/>
              <a:t>.1</a:t>
            </a:r>
            <a:endParaRPr lang="de-DE" sz="900" dirty="0"/>
          </a:p>
          <a:p>
            <a:pPr>
              <a:lnSpc>
                <a:spcPct val="150000"/>
              </a:lnSpc>
            </a:pPr>
            <a:r>
              <a:rPr lang="de-DE" sz="900" dirty="0"/>
              <a:t> </a:t>
            </a:r>
          </a:p>
          <a:p>
            <a:pPr>
              <a:lnSpc>
                <a:spcPct val="150000"/>
              </a:lnSpc>
            </a:pPr>
            <a:r>
              <a:rPr lang="de-DE" sz="900" dirty="0"/>
              <a:t>Die Wohnzufriedenheit ist ein subjektives Urteil der Bewohner, das mittels eines Fragebogens, der von Soziologen erstellt wird, gemessen werden kann. Setzt man immer dieselbe Werteskala ein, so ist das Ergebnis durchaus vergleichbar. Das Ergebnis trifft aber noch keine Aussage über die objektive Qualität der untersuchten Bauten.</a:t>
            </a:r>
          </a:p>
          <a:p>
            <a:pPr>
              <a:lnSpc>
                <a:spcPct val="150000"/>
              </a:lnSpc>
            </a:pPr>
            <a:r>
              <a:rPr lang="de-DE" sz="900" dirty="0"/>
              <a:t>Um sich einer solchen zu nähern, müssen Kriterien und deren Maxime formuliert werden. Durch die Wahl der Kriterien und das Definieren der Maxime werden aber wiederum Parameter gewählt, die nie allgemein gültig sein können. Daher kann ein Bewertungssystem bestenfalls  als intersubjektiv  (niemals als objektiv) bezeichnet werden, damit ist gemeint: </a:t>
            </a:r>
          </a:p>
          <a:p>
            <a:pPr>
              <a:lnSpc>
                <a:spcPct val="150000"/>
              </a:lnSpc>
            </a:pPr>
            <a:r>
              <a:rPr lang="de-DE" sz="900" dirty="0"/>
              <a:t>Für manche dieser intersubjektiven Werte herrscht innerhalb einer bestimmten Gesellschaft zu einem gegebenen Zeitpunkt so viel Übereinstimmung (Konsens), dass von einer kollektiven Wertbildung gesprochen werden kann. </a:t>
            </a:r>
            <a:r>
              <a:rPr lang="de-DE" sz="900" dirty="0" smtClean="0"/>
              <a:t>Diese Werte </a:t>
            </a:r>
            <a:r>
              <a:rPr lang="de-DE" sz="900" dirty="0"/>
              <a:t>werden dann in Form von Normen, Mindestanforderungen und ähnlichem festgelegt. Dazu gehören technische, konstruktive, bauphysikalische und medizinisch-hygienische Anforderungen an die Wohnung sowie die normierten Funktionen wie z. B. Essen und </a:t>
            </a:r>
            <a:r>
              <a:rPr lang="de-DE" sz="900" dirty="0" smtClean="0"/>
              <a:t>Schlafen, auch </a:t>
            </a:r>
            <a:r>
              <a:rPr lang="de-DE" sz="900" dirty="0"/>
              <a:t>psychologische und soziale Faktoren, wie etwa der Schutz vor unerwünschten Störungen und Einsicht (Geborgenheit, Intimität).</a:t>
            </a:r>
          </a:p>
          <a:p>
            <a:pPr>
              <a:lnSpc>
                <a:spcPct val="150000"/>
              </a:lnSpc>
            </a:pPr>
            <a:r>
              <a:rPr lang="de-DE" sz="900" dirty="0"/>
              <a:t> </a:t>
            </a:r>
          </a:p>
          <a:p>
            <a:r>
              <a:rPr lang="de-DE" sz="1000" dirty="0"/>
              <a:t> </a:t>
            </a:r>
          </a:p>
          <a:p>
            <a:endParaRPr lang="de-DE" sz="1000" dirty="0"/>
          </a:p>
        </p:txBody>
      </p:sp>
      <p:sp>
        <p:nvSpPr>
          <p:cNvPr id="3" name="Rechteck 2"/>
          <p:cNvSpPr/>
          <p:nvPr/>
        </p:nvSpPr>
        <p:spPr>
          <a:xfrm>
            <a:off x="459856" y="5811635"/>
            <a:ext cx="8614142" cy="569387"/>
          </a:xfrm>
          <a:prstGeom prst="rect">
            <a:avLst/>
          </a:prstGeom>
        </p:spPr>
        <p:txBody>
          <a:bodyPr wrap="square">
            <a:spAutoFit/>
          </a:bodyPr>
          <a:lstStyle/>
          <a:p>
            <a:r>
              <a:rPr lang="de-DE" sz="1200" baseline="30000" dirty="0" smtClean="0"/>
              <a:t>1 Vgl</a:t>
            </a:r>
            <a:r>
              <a:rPr lang="de-DE" sz="1200" baseline="30000" dirty="0"/>
              <a:t>. Gruppe Forschungsplan Fehringer, Feuerstein, </a:t>
            </a:r>
            <a:r>
              <a:rPr lang="de-DE" sz="1200" baseline="30000" dirty="0" err="1"/>
              <a:t>Prader</a:t>
            </a:r>
            <a:r>
              <a:rPr lang="de-DE" sz="1200" baseline="30000" dirty="0"/>
              <a:t>, Uhl, Berger Entwurf für einen Forschungsplan für die Wohnbauforschung für das Bundesministerium für Bauten und Technik, </a:t>
            </a:r>
            <a:r>
              <a:rPr lang="de-DE" sz="1200" baseline="30000" dirty="0" smtClean="0"/>
              <a:t>veröffentlicht  </a:t>
            </a:r>
            <a:r>
              <a:rPr lang="de-DE" sz="1200" baseline="30000" dirty="0"/>
              <a:t>in Transparent 1970, Heft 34</a:t>
            </a:r>
            <a:r>
              <a:rPr lang="de-DE" sz="1200" baseline="30000" dirty="0" smtClean="0"/>
              <a:t>.</a:t>
            </a:r>
          </a:p>
          <a:p>
            <a:endParaRPr lang="de-DE" sz="800" dirty="0"/>
          </a:p>
          <a:p>
            <a:endParaRPr lang="de-DE" sz="1050" baseline="30000" dirty="0"/>
          </a:p>
        </p:txBody>
      </p:sp>
    </p:spTree>
    <p:extLst>
      <p:ext uri="{BB962C8B-B14F-4D97-AF65-F5344CB8AC3E}">
        <p14:creationId xmlns:p14="http://schemas.microsoft.com/office/powerpoint/2010/main" val="185459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42900" y="919326"/>
            <a:ext cx="8559800" cy="4648710"/>
          </a:xfrm>
          <a:prstGeom prst="rect">
            <a:avLst/>
          </a:prstGeom>
        </p:spPr>
        <p:txBody>
          <a:bodyPr wrap="square">
            <a:spAutoFit/>
          </a:bodyPr>
          <a:lstStyle/>
          <a:p>
            <a:pPr>
              <a:lnSpc>
                <a:spcPct val="150000"/>
              </a:lnSpc>
            </a:pPr>
            <a:r>
              <a:rPr lang="en-GB" sz="1100" dirty="0" smtClean="0"/>
              <a:t>Other values ​​such as the appearance of the residential complex, the neighbour relationship and ties to a particular location depends on the needs of individuals, so the evaluation by universal criteria here is impossible. </a:t>
            </a:r>
          </a:p>
          <a:p>
            <a:pPr>
              <a:lnSpc>
                <a:spcPct val="150000"/>
              </a:lnSpc>
            </a:pPr>
            <a:endParaRPr lang="en-GB" sz="1100" dirty="0" smtClean="0"/>
          </a:p>
          <a:p>
            <a:pPr>
              <a:lnSpc>
                <a:spcPct val="150000"/>
              </a:lnSpc>
            </a:pPr>
            <a:r>
              <a:rPr lang="en-GB" sz="1100" dirty="0" smtClean="0"/>
              <a:t>'. , , The choice of criteria is a first value reduction that can significantly influence the verdict. </a:t>
            </a:r>
            <a:r>
              <a:rPr lang="en-GB" sz="1100" baseline="30000" dirty="0" smtClean="0"/>
              <a:t>2</a:t>
            </a:r>
          </a:p>
          <a:p>
            <a:pPr>
              <a:lnSpc>
                <a:spcPct val="150000"/>
              </a:lnSpc>
            </a:pPr>
            <a:endParaRPr lang="en-GB" sz="1100" dirty="0" smtClean="0"/>
          </a:p>
          <a:p>
            <a:pPr>
              <a:lnSpc>
                <a:spcPct val="150000"/>
              </a:lnSpc>
            </a:pPr>
            <a:r>
              <a:rPr lang="en-GB" sz="1100" dirty="0" smtClean="0"/>
              <a:t>2. The second step would now be to research evaluation systems and - criteria that was started for Austria in the framework of my dissertation 2001 'value judgments compared to selected residences in Graz'. This research was now brought up to date.</a:t>
            </a:r>
          </a:p>
          <a:p>
            <a:pPr>
              <a:lnSpc>
                <a:spcPct val="150000"/>
              </a:lnSpc>
            </a:pPr>
            <a:r>
              <a:rPr lang="en-GB" sz="1100" dirty="0" smtClean="0"/>
              <a:t>If there a rating system for housing is existing in </a:t>
            </a:r>
            <a:r>
              <a:rPr lang="en-GB" sz="1100" dirty="0" err="1" smtClean="0"/>
              <a:t>Hongkong</a:t>
            </a:r>
            <a:r>
              <a:rPr lang="en-GB" sz="1100" dirty="0" smtClean="0"/>
              <a:t>, we </a:t>
            </a:r>
            <a:r>
              <a:rPr lang="en-GB" sz="1100" dirty="0" err="1" smtClean="0"/>
              <a:t>couls</a:t>
            </a:r>
            <a:r>
              <a:rPr lang="en-GB" sz="1100" dirty="0" smtClean="0"/>
              <a:t> compare the criteria.</a:t>
            </a:r>
          </a:p>
          <a:p>
            <a:pPr>
              <a:lnSpc>
                <a:spcPct val="150000"/>
              </a:lnSpc>
            </a:pPr>
            <a:r>
              <a:rPr lang="en-GB" sz="1100" dirty="0" smtClean="0"/>
              <a:t>Is there no such thing, the creation of these criteria could already open a wide field of joint research.</a:t>
            </a:r>
          </a:p>
          <a:p>
            <a:pPr>
              <a:lnSpc>
                <a:spcPct val="150000"/>
              </a:lnSpc>
            </a:pPr>
            <a:r>
              <a:rPr lang="en-GB" sz="1100" dirty="0">
                <a:solidFill>
                  <a:srgbClr val="FF0000"/>
                </a:solidFill>
              </a:rPr>
              <a:t>On the basis of key projects, survey of residents and the cooperation of housing </a:t>
            </a:r>
            <a:r>
              <a:rPr lang="en-GB" sz="1100" dirty="0" smtClean="0">
                <a:solidFill>
                  <a:srgbClr val="FF0000"/>
                </a:solidFill>
              </a:rPr>
              <a:t>experts (... Architects, social scientists, university teachers, social workers) the </a:t>
            </a:r>
            <a:r>
              <a:rPr lang="en-GB" sz="1100" dirty="0">
                <a:solidFill>
                  <a:srgbClr val="FF0000"/>
                </a:solidFill>
              </a:rPr>
              <a:t>evaluation </a:t>
            </a:r>
            <a:r>
              <a:rPr lang="en-GB" sz="1100" dirty="0" smtClean="0">
                <a:solidFill>
                  <a:srgbClr val="FF0000"/>
                </a:solidFill>
              </a:rPr>
              <a:t>criteria inter</a:t>
            </a:r>
            <a:r>
              <a:rPr lang="en-GB" sz="1100" dirty="0">
                <a:solidFill>
                  <a:srgbClr val="FF0000"/>
                </a:solidFill>
              </a:rPr>
              <a:t>-subjective </a:t>
            </a:r>
            <a:r>
              <a:rPr lang="en-GB" sz="1100" dirty="0" smtClean="0">
                <a:solidFill>
                  <a:srgbClr val="FF0000"/>
                </a:solidFill>
              </a:rPr>
              <a:t>for Hong Kong and its society should be created.</a:t>
            </a:r>
          </a:p>
          <a:p>
            <a:pPr>
              <a:lnSpc>
                <a:spcPct val="150000"/>
              </a:lnSpc>
            </a:pPr>
            <a:endParaRPr lang="en-GB" sz="1100" dirty="0" smtClean="0"/>
          </a:p>
          <a:p>
            <a:pPr>
              <a:lnSpc>
                <a:spcPct val="150000"/>
              </a:lnSpc>
            </a:pPr>
            <a:r>
              <a:rPr lang="en-GB" sz="1100" dirty="0" smtClean="0"/>
              <a:t>3. If Fall1 is given, the comparison of the value systems is at the heart of the project.</a:t>
            </a:r>
          </a:p>
          <a:p>
            <a:pPr>
              <a:lnSpc>
                <a:spcPct val="150000"/>
              </a:lnSpc>
            </a:pPr>
            <a:endParaRPr lang="de-DE" sz="1100" dirty="0"/>
          </a:p>
          <a:p>
            <a:pPr>
              <a:lnSpc>
                <a:spcPct val="150000"/>
              </a:lnSpc>
            </a:pPr>
            <a:r>
              <a:rPr lang="en-GB" sz="1100" dirty="0" smtClean="0"/>
              <a:t>The goal: The prospect of future innovations in residential buildings by incorporating - till now - neglected criteria on both sides.</a:t>
            </a:r>
          </a:p>
          <a:p>
            <a:pPr>
              <a:lnSpc>
                <a:spcPct val="150000"/>
              </a:lnSpc>
            </a:pPr>
            <a:endParaRPr lang="de-DE" sz="1100" dirty="0"/>
          </a:p>
          <a:p>
            <a:pPr>
              <a:lnSpc>
                <a:spcPct val="150000"/>
              </a:lnSpc>
            </a:pPr>
            <a:endParaRPr lang="de-DE" sz="1100" dirty="0"/>
          </a:p>
          <a:p>
            <a:pPr>
              <a:lnSpc>
                <a:spcPct val="150000"/>
              </a:lnSpc>
            </a:pPr>
            <a:endParaRPr lang="de-DE" sz="1100" dirty="0"/>
          </a:p>
        </p:txBody>
      </p:sp>
    </p:spTree>
    <p:extLst>
      <p:ext uri="{BB962C8B-B14F-4D97-AF65-F5344CB8AC3E}">
        <p14:creationId xmlns:p14="http://schemas.microsoft.com/office/powerpoint/2010/main" val="1727428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611891" y="778400"/>
            <a:ext cx="7920217" cy="4478148"/>
          </a:xfrm>
          <a:prstGeom prst="rect">
            <a:avLst/>
          </a:prstGeom>
        </p:spPr>
        <p:txBody>
          <a:bodyPr wrap="square">
            <a:spAutoFit/>
          </a:bodyPr>
          <a:lstStyle/>
          <a:p>
            <a:pPr>
              <a:lnSpc>
                <a:spcPct val="150000"/>
              </a:lnSpc>
            </a:pPr>
            <a:r>
              <a:rPr lang="de-DE" sz="1000" dirty="0"/>
              <a:t>Andere Werte wie z. B. das äußere Erscheinungsbild der Wohnanlage, das Nachbarschaftsverhältnis sowie Bindungen an eine bestimmte Lage sind von den Bedürfnissen der einzelnen Individuen abhängig und die Bewertung durch allgemeingültige Kriterien ist hier unmöglich</a:t>
            </a:r>
            <a:r>
              <a:rPr lang="de-DE" sz="1000" dirty="0" smtClean="0"/>
              <a:t>.</a:t>
            </a:r>
            <a:endParaRPr lang="de-DE" sz="1000" dirty="0" smtClean="0"/>
          </a:p>
          <a:p>
            <a:pPr>
              <a:lnSpc>
                <a:spcPct val="150000"/>
              </a:lnSpc>
            </a:pPr>
            <a:endParaRPr lang="de-DE" sz="1000" dirty="0"/>
          </a:p>
          <a:p>
            <a:pPr>
              <a:lnSpc>
                <a:spcPct val="150000"/>
              </a:lnSpc>
            </a:pPr>
            <a:r>
              <a:rPr lang="de-DE" sz="1000" dirty="0"/>
              <a:t>„... Die Auswahl der Kriterien stellt eine erste Wertsetzung dar, die das Urteil maßgeblich beeinflussen kann.“</a:t>
            </a:r>
            <a:r>
              <a:rPr lang="de-DE" sz="1000" baseline="30000" dirty="0"/>
              <a:t> </a:t>
            </a:r>
            <a:r>
              <a:rPr lang="de-DE" sz="1000" baseline="30000" dirty="0" smtClean="0"/>
              <a:t>2</a:t>
            </a:r>
          </a:p>
          <a:p>
            <a:pPr>
              <a:lnSpc>
                <a:spcPct val="150000"/>
              </a:lnSpc>
            </a:pPr>
            <a:endParaRPr lang="de-DE" sz="1000" baseline="30000" dirty="0"/>
          </a:p>
          <a:p>
            <a:pPr>
              <a:lnSpc>
                <a:spcPct val="150000"/>
              </a:lnSpc>
            </a:pPr>
            <a:r>
              <a:rPr lang="de-DE" sz="1000" dirty="0" smtClean="0"/>
              <a:t>2</a:t>
            </a:r>
            <a:r>
              <a:rPr lang="de-DE" sz="1000" dirty="0"/>
              <a:t>. Der zweite Schritt wäre nun die Recherche nach Bewertungssystemen und – </a:t>
            </a:r>
            <a:r>
              <a:rPr lang="de-DE" sz="1000" dirty="0" err="1"/>
              <a:t>kriterien</a:t>
            </a:r>
            <a:r>
              <a:rPr lang="de-DE" sz="1000" dirty="0"/>
              <a:t>, die für Österreich im Rahmen der Dissertation von Marlis Nograsek </a:t>
            </a:r>
            <a:r>
              <a:rPr lang="de-DE" sz="1000" dirty="0" smtClean="0"/>
              <a:t>2001 „</a:t>
            </a:r>
            <a:r>
              <a:rPr lang="de-DE" sz="1000" dirty="0"/>
              <a:t>Werturteile im Vergleich an ausgewählten Wohnanlagen in Graz“, begonnen wurde. Diese Recherche muss nun hier (TU Graz) auf neuesten Stand gebracht werden. </a:t>
            </a:r>
          </a:p>
          <a:p>
            <a:pPr>
              <a:lnSpc>
                <a:spcPct val="150000"/>
              </a:lnSpc>
            </a:pPr>
            <a:r>
              <a:rPr lang="de-DE" sz="1000" dirty="0"/>
              <a:t>Gleichzeitig soll an der Universität Hongkong nach eventuell bereits erstellten Bewertungssystemen geforscht werden. Wenn es solche gibt (Fall1), kann bereits ein Vergleich der Systeme, bzw. der Kriterien erfolgen.</a:t>
            </a:r>
          </a:p>
          <a:p>
            <a:pPr>
              <a:lnSpc>
                <a:spcPct val="150000"/>
              </a:lnSpc>
            </a:pPr>
            <a:r>
              <a:rPr lang="de-DE" sz="1000" dirty="0">
                <a:solidFill>
                  <a:srgbClr val="FF0000"/>
                </a:solidFill>
              </a:rPr>
              <a:t>Gibt es nichts derartiges, könnte das Erstellen dieser Kriterien bereits ein weites Feld an gemeinsamer Forschungsarbeit eröffnen. </a:t>
            </a:r>
          </a:p>
          <a:p>
            <a:pPr>
              <a:lnSpc>
                <a:spcPct val="150000"/>
              </a:lnSpc>
            </a:pPr>
            <a:r>
              <a:rPr lang="de-DE" sz="1000" dirty="0">
                <a:solidFill>
                  <a:srgbClr val="FF0000"/>
                </a:solidFill>
              </a:rPr>
              <a:t>Anhand von Schlüsselprojekten, Befragung von Bewohnern und der Zusammenarbeit von Wohnbauexperten  (Architekten, </a:t>
            </a:r>
            <a:r>
              <a:rPr lang="de-DE" sz="1000" dirty="0" smtClean="0">
                <a:solidFill>
                  <a:srgbClr val="FF0000"/>
                </a:solidFill>
              </a:rPr>
              <a:t>Sozialwissenschaftlern</a:t>
            </a:r>
            <a:r>
              <a:rPr lang="de-DE" sz="1000" dirty="0">
                <a:solidFill>
                  <a:srgbClr val="FF0000"/>
                </a:solidFill>
              </a:rPr>
              <a:t>, Universitätslehrern, Sozialarbeitern...) sollen diese – für Hongkong intersubjektiven Wertungskriterien erstellt werden.</a:t>
            </a:r>
          </a:p>
          <a:p>
            <a:pPr>
              <a:lnSpc>
                <a:spcPct val="150000"/>
              </a:lnSpc>
            </a:pPr>
            <a:r>
              <a:rPr lang="de-DE" sz="1000" dirty="0">
                <a:solidFill>
                  <a:srgbClr val="FF0000"/>
                </a:solidFill>
              </a:rPr>
              <a:t> </a:t>
            </a:r>
          </a:p>
          <a:p>
            <a:pPr>
              <a:lnSpc>
                <a:spcPct val="150000"/>
              </a:lnSpc>
            </a:pPr>
            <a:r>
              <a:rPr lang="de-DE" sz="1000" dirty="0"/>
              <a:t>3. Sollte Fall1 gegeben sein, steht der Vergleich der Wertsysteme im Zentrum des Projektes. </a:t>
            </a:r>
          </a:p>
          <a:p>
            <a:pPr>
              <a:lnSpc>
                <a:spcPct val="150000"/>
              </a:lnSpc>
            </a:pPr>
            <a:r>
              <a:rPr lang="de-DE" sz="1000" dirty="0"/>
              <a:t> </a:t>
            </a:r>
          </a:p>
          <a:p>
            <a:r>
              <a:rPr lang="de-DE" sz="1000" dirty="0"/>
              <a:t>Ziel: Die Aussicht auf zukünftige Innovationen im Wohnbau durch Einbeziehung von bisher unbeachteten Kriterien auf beiden Seiten</a:t>
            </a:r>
            <a:r>
              <a:rPr lang="de-DE" sz="1000" dirty="0" smtClean="0"/>
              <a:t>.</a:t>
            </a:r>
          </a:p>
          <a:p>
            <a:endParaRPr lang="de-DE" sz="1000" dirty="0"/>
          </a:p>
        </p:txBody>
      </p:sp>
      <p:sp>
        <p:nvSpPr>
          <p:cNvPr id="4" name="Rechteck 3"/>
          <p:cNvSpPr/>
          <p:nvPr/>
        </p:nvSpPr>
        <p:spPr>
          <a:xfrm>
            <a:off x="611891" y="5885977"/>
            <a:ext cx="8018346" cy="215444"/>
          </a:xfrm>
          <a:prstGeom prst="rect">
            <a:avLst/>
          </a:prstGeom>
        </p:spPr>
        <p:txBody>
          <a:bodyPr wrap="square">
            <a:spAutoFit/>
          </a:bodyPr>
          <a:lstStyle/>
          <a:p>
            <a:r>
              <a:rPr lang="de-DE" sz="800" dirty="0"/>
              <a:t>2 </a:t>
            </a:r>
            <a:r>
              <a:rPr lang="de-DE" sz="800" dirty="0" err="1"/>
              <a:t>Riccabona</a:t>
            </a:r>
            <a:r>
              <a:rPr lang="de-DE" sz="800" dirty="0"/>
              <a:t>/ Wachberger, Bewertungsmodell für Wohnungen, Wohnanlagen und Standorte, Österreichisches Institut für Bauforschung , 1977 S. 8-10</a:t>
            </a:r>
          </a:p>
        </p:txBody>
      </p:sp>
    </p:spTree>
    <p:extLst>
      <p:ext uri="{BB962C8B-B14F-4D97-AF65-F5344CB8AC3E}">
        <p14:creationId xmlns:p14="http://schemas.microsoft.com/office/powerpoint/2010/main" val="2606838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Upper_Ngau_Tau_Kok_Estate_20110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90006" y="6190451"/>
            <a:ext cx="3240088" cy="369332"/>
          </a:xfrm>
          <a:prstGeom prst="rect">
            <a:avLst/>
          </a:prstGeom>
          <a:noFill/>
        </p:spPr>
        <p:txBody>
          <a:bodyPr wrap="square" rtlCol="0">
            <a:spAutoFit/>
          </a:bodyPr>
          <a:lstStyle/>
          <a:p>
            <a:r>
              <a:rPr lang="de-DE" dirty="0" err="1" smtClean="0">
                <a:solidFill>
                  <a:schemeClr val="bg1"/>
                </a:solidFill>
              </a:rPr>
              <a:t>Upper</a:t>
            </a:r>
            <a:r>
              <a:rPr lang="de-DE" dirty="0" smtClean="0">
                <a:solidFill>
                  <a:schemeClr val="bg1"/>
                </a:solidFill>
              </a:rPr>
              <a:t> </a:t>
            </a:r>
            <a:r>
              <a:rPr lang="de-DE" dirty="0" err="1" smtClean="0">
                <a:solidFill>
                  <a:schemeClr val="bg1"/>
                </a:solidFill>
              </a:rPr>
              <a:t>Ngau</a:t>
            </a:r>
            <a:r>
              <a:rPr lang="de-DE" dirty="0" smtClean="0">
                <a:solidFill>
                  <a:schemeClr val="bg1"/>
                </a:solidFill>
              </a:rPr>
              <a:t> Tau Kok Estate</a:t>
            </a:r>
            <a:endParaRPr lang="de-DE" dirty="0">
              <a:solidFill>
                <a:schemeClr val="bg1"/>
              </a:solidFill>
            </a:endParaRPr>
          </a:p>
        </p:txBody>
      </p:sp>
    </p:spTree>
    <p:extLst>
      <p:ext uri="{BB962C8B-B14F-4D97-AF65-F5344CB8AC3E}">
        <p14:creationId xmlns:p14="http://schemas.microsoft.com/office/powerpoint/2010/main" val="3459034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1280px-Upper_Ngau_Tau_Kok_Estate_Entry_Plaza_View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1510" cy="6858000"/>
          </a:xfrm>
          <a:prstGeom prst="rect">
            <a:avLst/>
          </a:prstGeom>
        </p:spPr>
      </p:pic>
    </p:spTree>
    <p:extLst>
      <p:ext uri="{BB962C8B-B14F-4D97-AF65-F5344CB8AC3E}">
        <p14:creationId xmlns:p14="http://schemas.microsoft.com/office/powerpoint/2010/main" val="2377211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764"/>
            <a:ext cx="9144000" cy="5154871"/>
          </a:xfrm>
          <a:prstGeom prst="rect">
            <a:avLst/>
          </a:prstGeom>
        </p:spPr>
      </p:pic>
    </p:spTree>
    <p:extLst>
      <p:ext uri="{BB962C8B-B14F-4D97-AF65-F5344CB8AC3E}">
        <p14:creationId xmlns:p14="http://schemas.microsoft.com/office/powerpoint/2010/main" val="1620349518"/>
      </p:ext>
    </p:extLst>
  </p:cSld>
  <p:clrMapOvr>
    <a:masterClrMapping/>
  </p:clrMapOvr>
</p:sld>
</file>

<file path=ppt/theme/theme1.xml><?xml version="1.0" encoding="utf-8"?>
<a:theme xmlns:a="http://schemas.openxmlformats.org/drawingml/2006/main" name="vo_wb">
  <a:themeElements>
    <a:clrScheme name="Benutzerdefiniert 1">
      <a:dk1>
        <a:sysClr val="windowText" lastClr="000000"/>
      </a:dk1>
      <a:lt1>
        <a:sysClr val="window" lastClr="FFFFFF"/>
      </a:lt1>
      <a:dk2>
        <a:srgbClr val="505150"/>
      </a:dk2>
      <a:lt2>
        <a:srgbClr val="A5A6A5"/>
      </a:lt2>
      <a:accent1>
        <a:srgbClr val="777877"/>
      </a:accent1>
      <a:accent2>
        <a:srgbClr val="CF1C20"/>
      </a:accent2>
      <a:accent3>
        <a:srgbClr val="FD0000"/>
      </a:accent3>
      <a:accent4>
        <a:srgbClr val="141313"/>
      </a:accent4>
      <a:accent5>
        <a:srgbClr val="FFFFFF"/>
      </a:accent5>
      <a:accent6>
        <a:srgbClr val="FFFFFF"/>
      </a:accent6>
      <a:hlink>
        <a:srgbClr val="0000FF"/>
      </a:hlink>
      <a:folHlink>
        <a:srgbClr val="600D13"/>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556</Words>
  <Application>Microsoft Macintosh PowerPoint</Application>
  <PresentationFormat>Bildschirmpräsentation (4:3)</PresentationFormat>
  <Paragraphs>171</Paragraphs>
  <Slides>18</Slides>
  <Notes>0</Notes>
  <HiddenSlides>0</HiddenSlides>
  <MMClips>0</MMClips>
  <ScaleCrop>false</ScaleCrop>
  <HeadingPairs>
    <vt:vector size="4" baseType="variant">
      <vt:variant>
        <vt:lpstr>Design</vt:lpstr>
      </vt:variant>
      <vt:variant>
        <vt:i4>1</vt:i4>
      </vt:variant>
      <vt:variant>
        <vt:lpstr>Folientitel</vt:lpstr>
      </vt:variant>
      <vt:variant>
        <vt:i4>18</vt:i4>
      </vt:variant>
    </vt:vector>
  </HeadingPairs>
  <TitlesOfParts>
    <vt:vector size="19" baseType="lpstr">
      <vt:lpstr>vo_wb</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wb i</dc:creator>
  <cp:keywords/>
  <dc:description/>
  <cp:lastModifiedBy>Marlis Nograsek</cp:lastModifiedBy>
  <cp:revision>110</cp:revision>
  <cp:lastPrinted>2017-06-25T18:48:52Z</cp:lastPrinted>
  <dcterms:created xsi:type="dcterms:W3CDTF">2012-11-22T14:42:33Z</dcterms:created>
  <dcterms:modified xsi:type="dcterms:W3CDTF">2017-06-25T18:50:10Z</dcterms:modified>
  <cp:category/>
</cp:coreProperties>
</file>